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1" r:id="rId2"/>
    <p:sldId id="262" r:id="rId3"/>
    <p:sldId id="263" r:id="rId4"/>
    <p:sldId id="264" r:id="rId5"/>
    <p:sldId id="265" r:id="rId6"/>
    <p:sldId id="266" r:id="rId7"/>
    <p:sldId id="267" r:id="rId8"/>
    <p:sldId id="268" r:id="rId9"/>
    <p:sldId id="269" r:id="rId10"/>
    <p:sldId id="270" r:id="rId11"/>
    <p:sldId id="271" r:id="rId12"/>
    <p:sldId id="272" r:id="rId13"/>
    <p:sldId id="273" r:id="rId14"/>
    <p:sldId id="274" r:id="rId15"/>
    <p:sldId id="275" r:id="rId16"/>
    <p:sldId id="276" r:id="rId17"/>
    <p:sldId id="277" r:id="rId18"/>
    <p:sldId id="278" r:id="rId19"/>
    <p:sldId id="286" r:id="rId20"/>
    <p:sldId id="279" r:id="rId21"/>
    <p:sldId id="280" r:id="rId22"/>
    <p:sldId id="281" r:id="rId23"/>
    <p:sldId id="282" r:id="rId24"/>
    <p:sldId id="283" r:id="rId25"/>
    <p:sldId id="284" r:id="rId26"/>
    <p:sldId id="285" r:id="rId2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A737E"/>
    <a:srgbClr val="6A7384"/>
    <a:srgbClr val="6A7376"/>
    <a:srgbClr val="335C6F"/>
    <a:srgbClr val="23404D"/>
    <a:srgbClr val="1497C6"/>
    <a:srgbClr val="0E6B8C"/>
    <a:srgbClr val="10779C"/>
    <a:srgbClr val="0C5A77"/>
    <a:srgbClr val="988F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04" d="100"/>
          <a:sy n="104" d="100"/>
        </p:scale>
        <p:origin x="1824" y="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8A39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07290"/>
          </a:xfrm>
        </p:spPr>
        <p:txBody>
          <a:bodyPr>
            <a:normAutofit/>
          </a:bodyPr>
          <a:lstStyle/>
          <a:p>
            <a:r>
              <a:rPr lang="en-US" sz="3200">
                <a:latin typeface="Bahnschrift Condensed" panose="020B0502040204020203" pitchFamily="34" charset="0"/>
              </a:rPr>
              <a:t>T12 “Actaeon” Tankette</a:t>
            </a:r>
            <a:endParaRPr sz="3200">
              <a:latin typeface="Bahnschrift Condensed" panose="020B05020402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6778D4-C159-F89E-C149-93D074E89FFC}"/>
              </a:ext>
            </a:extLst>
          </p:cNvPr>
          <p:cNvSpPr txBox="1"/>
          <p:nvPr/>
        </p:nvSpPr>
        <p:spPr>
          <a:xfrm>
            <a:off x="293398" y="3138584"/>
            <a:ext cx="4018100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sz="1600">
                <a:latin typeface="Bahnschrift Condensed"/>
              </a:rPr>
              <a:t>ХП - 1150 ед</a:t>
            </a:r>
          </a:p>
          <a:p>
            <a:r>
              <a:rPr sz="1600">
                <a:latin typeface="Bahnschrift Condensed"/>
              </a:rPr>
              <a:t>Броня - 7200 ед</a:t>
            </a:r>
          </a:p>
          <a:p>
            <a:r>
              <a:rPr sz="1600">
                <a:latin typeface="Bahnschrift Condensed"/>
              </a:rPr>
              <a:t>Подбит при - &lt;30% ХП</a:t>
            </a:r>
          </a:p>
          <a:p>
            <a:r>
              <a:rPr sz="1600">
                <a:latin typeface="Bahnschrift Condensed"/>
              </a:rPr>
              <a:t>П.П/У: | 20мм - 4-6/6-8 | фласки - 3/4 | липкие бомбы - 2/3 | рпг - 2/3 | 40мм - 2/3 | нкг - 2/2 | 68мм - 2/2 | мины - 1/2 | 75мм - 1/1 | 94.5мм - 1/1 |</a:t>
            </a:r>
          </a:p>
          <a:p>
            <a:r>
              <a:rPr sz="1600">
                <a:latin typeface="Bahnschrift Condensed"/>
              </a:rPr>
              <a:t>Базовый шанс пробития - 60%</a:t>
            </a:r>
          </a:p>
          <a:p>
            <a:r>
              <a:rPr sz="1600">
                <a:latin typeface="Bahnschrift Condensed"/>
              </a:rPr>
              <a:t>Максимальная степень износа танковой брони - 90%</a:t>
            </a:r>
          </a:p>
          <a:p>
            <a:r>
              <a:rPr sz="1600">
                <a:latin typeface="Bahnschrift Condensed"/>
              </a:rPr>
              <a:t>Шанс подбития подсистем:</a:t>
            </a:r>
          </a:p>
          <a:p>
            <a:pPr lvl="1"/>
            <a:r>
              <a:rPr sz="1600">
                <a:latin typeface="Bahnschrift Condensed"/>
              </a:rPr>
              <a:t>Гусеницы - 30%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FA6D14-3E7B-8FEB-9C98-020D1F0A7704}"/>
              </a:ext>
            </a:extLst>
          </p:cNvPr>
          <p:cNvSpPr txBox="1"/>
          <p:nvPr/>
        </p:nvSpPr>
        <p:spPr>
          <a:xfrm>
            <a:off x="4311498" y="3138584"/>
            <a:ext cx="483250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sz="1600">
                <a:latin typeface="Bahnschrift Condensed"/>
              </a:rPr>
              <a:t>Стоимость полной починки - 120 бматов</a:t>
            </a:r>
          </a:p>
          <a:p>
            <a:r>
              <a:rPr sz="1600">
                <a:latin typeface="Bahnschrift Condensed"/>
              </a:rPr>
              <a:t>Скорость: по дороге - 5.40 м/с, по внедорожью - 4.59 м/с</a:t>
            </a:r>
          </a:p>
          <a:p>
            <a:r>
              <a:rPr sz="1600">
                <a:latin typeface="Bahnschrift Condensed"/>
              </a:rPr>
              <a:t>Объём бака: 150 л</a:t>
            </a:r>
          </a:p>
          <a:p>
            <a:r>
              <a:rPr sz="1600">
                <a:latin typeface="Bahnschrift Condensed"/>
              </a:rPr>
              <a:t>Потребление: 6 л/мин</a:t>
            </a:r>
          </a:p>
          <a:p>
            <a:r>
              <a:rPr sz="1600">
                <a:latin typeface="Bahnschrift Condensed"/>
              </a:rPr>
              <a:t>Время хода: 25:00</a:t>
            </a:r>
          </a:p>
          <a:p>
            <a:r>
              <a:rPr sz="1600">
                <a:latin typeface="Bahnschrift Condensed"/>
              </a:rPr>
              <a:t>Вооружение:</a:t>
            </a:r>
          </a:p>
          <a:p>
            <a:pPr lvl="1"/>
            <a:r>
              <a:rPr sz="1600">
                <a:latin typeface="Bahnschrift Condensed"/>
              </a:rPr>
              <a:t>12,7-мм пулемет | 3.5 сек. | 40 метров</a:t>
            </a:r>
          </a:p>
          <a:p>
            <a:r>
              <a:rPr sz="1600">
                <a:latin typeface="Bahnschrift Condensed"/>
              </a:rPr>
              <a:t>Экипаж:</a:t>
            </a:r>
          </a:p>
          <a:p>
            <a:pPr lvl="1"/>
            <a:r>
              <a:rPr sz="1600">
                <a:latin typeface="Bahnschrift Condensed"/>
              </a:rPr>
              <a:t>Мехвод</a:t>
            </a:r>
          </a:p>
          <a:p>
            <a:pPr lvl="1"/>
            <a:r>
              <a:rPr sz="1600">
                <a:latin typeface="Bahnschrift Condensed"/>
              </a:rPr>
              <a:t>Наводчик пулемета</a:t>
            </a:r>
          </a:p>
          <a:p>
            <a:pPr lvl="1"/>
            <a:r>
              <a:rPr sz="1600">
                <a:latin typeface="Bahnschrift Condensed"/>
              </a:rPr>
              <a:t>Пассажиры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95CFA6-EF4C-2A24-418F-6F7A19BF6BC5}"/>
              </a:ext>
            </a:extLst>
          </p:cNvPr>
          <p:cNvSpPr txBox="1"/>
          <p:nvPr/>
        </p:nvSpPr>
        <p:spPr>
          <a:xfrm>
            <a:off x="3819617" y="1170155"/>
            <a:ext cx="1504765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500">
                <a:latin typeface="Bahnschrift Condensed" panose="020B0502040204020203" pitchFamily="34" charset="0"/>
              </a:rPr>
              <a:t>Танкетка</a:t>
            </a:r>
          </a:p>
        </p:txBody>
      </p:sp>
      <p:pic>
        <p:nvPicPr>
          <p:cNvPr id="1026" name="Picture 2" descr="A T12 “Actaeon” Tankette from the front">
            <a:extLst>
              <a:ext uri="{FF2B5EF4-FFF2-40B4-BE49-F238E27FC236}">
                <a16:creationId xmlns:a16="http://schemas.microsoft.com/office/drawing/2014/main" id="{09D3959E-25C0-004C-D299-290438343F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398" y="618421"/>
            <a:ext cx="3066761" cy="2387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 T12 “Actaeon” Tankette from the rear">
            <a:extLst>
              <a:ext uri="{FF2B5EF4-FFF2-40B4-BE49-F238E27FC236}">
                <a16:creationId xmlns:a16="http://schemas.microsoft.com/office/drawing/2014/main" id="{F4BBC4C3-B178-2802-919A-9AD06BCBE1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3841" y="607289"/>
            <a:ext cx="3066761" cy="2387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73505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8A39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07290"/>
          </a:xfrm>
        </p:spPr>
        <p:txBody>
          <a:bodyPr>
            <a:normAutofit/>
          </a:bodyPr>
          <a:lstStyle/>
          <a:p>
            <a:r>
              <a:rPr lang="en-US" sz="3200">
                <a:latin typeface="Bahnschrift Condensed" panose="020B0502040204020203" pitchFamily="34" charset="0"/>
              </a:rPr>
              <a:t>85V-g “Talos”</a:t>
            </a:r>
            <a:endParaRPr sz="3200">
              <a:latin typeface="Bahnschrift Condensed" panose="020B05020402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6778D4-C159-F89E-C149-93D074E89FFC}"/>
              </a:ext>
            </a:extLst>
          </p:cNvPr>
          <p:cNvSpPr txBox="1"/>
          <p:nvPr/>
        </p:nvSpPr>
        <p:spPr>
          <a:xfrm>
            <a:off x="293398" y="3138584"/>
            <a:ext cx="4018100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sz="1600">
                <a:latin typeface="Bahnschrift Condensed"/>
              </a:rPr>
              <a:t>ХП - 4000 ед</a:t>
            </a:r>
          </a:p>
          <a:p>
            <a:r>
              <a:rPr sz="1600">
                <a:latin typeface="Bahnschrift Condensed"/>
              </a:rPr>
              <a:t>Броня - 13550 ед</a:t>
            </a:r>
          </a:p>
          <a:p>
            <a:r>
              <a:rPr sz="1600">
                <a:latin typeface="Bahnschrift Condensed"/>
              </a:rPr>
              <a:t>Подбит при - &lt;30% ХП</a:t>
            </a:r>
          </a:p>
          <a:p>
            <a:r>
              <a:rPr sz="1600">
                <a:latin typeface="Bahnschrift Condensed"/>
              </a:rPr>
              <a:t>П.П/У: | 20мм - 13-19/18-27 | фласки - 9/13 | липкие бомбы - 7/10 | рпг - 7/9 | 40мм - 6/8 | нкг - 5/7 | 68мм - 5/7 | мины - 4/5 | 75мм - 2/3 | 94.5мм - 2/3 |</a:t>
            </a:r>
          </a:p>
          <a:p>
            <a:r>
              <a:rPr sz="1600">
                <a:latin typeface="Bahnschrift Condensed"/>
              </a:rPr>
              <a:t>Базовый шанс пробития - 33%</a:t>
            </a:r>
          </a:p>
          <a:p>
            <a:r>
              <a:rPr sz="1600">
                <a:latin typeface="Bahnschrift Condensed"/>
              </a:rPr>
              <a:t>Максимальная степень износа танковой брони - 67%</a:t>
            </a:r>
          </a:p>
          <a:p>
            <a:r>
              <a:rPr sz="1600">
                <a:latin typeface="Bahnschrift Condensed"/>
              </a:rPr>
              <a:t>Шанс подбития подсистем:</a:t>
            </a:r>
          </a:p>
          <a:p>
            <a:pPr lvl="1"/>
            <a:r>
              <a:rPr sz="1600">
                <a:latin typeface="Bahnschrift Condensed"/>
              </a:rPr>
              <a:t>Гусеницы - 25%</a:t>
            </a:r>
          </a:p>
          <a:p>
            <a:pPr lvl="1"/>
            <a:r>
              <a:rPr sz="1600">
                <a:latin typeface="Bahnschrift Condensed"/>
              </a:rPr>
              <a:t>Топливный бак - 25%</a:t>
            </a:r>
          </a:p>
          <a:p>
            <a:pPr lvl="1"/>
            <a:r>
              <a:rPr sz="1600">
                <a:latin typeface="Bahnschrift Condensed"/>
              </a:rPr>
              <a:t>Орудие - 25%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FA6D14-3E7B-8FEB-9C98-020D1F0A7704}"/>
              </a:ext>
            </a:extLst>
          </p:cNvPr>
          <p:cNvSpPr txBox="1"/>
          <p:nvPr/>
        </p:nvSpPr>
        <p:spPr>
          <a:xfrm>
            <a:off x="4311498" y="3138584"/>
            <a:ext cx="483250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sz="1600">
                <a:latin typeface="Bahnschrift Condensed"/>
              </a:rPr>
              <a:t>Стоимость полной починки - 170 бматов</a:t>
            </a:r>
          </a:p>
          <a:p>
            <a:r>
              <a:rPr sz="1600">
                <a:latin typeface="Bahnschrift Condensed"/>
              </a:rPr>
              <a:t>Скорость: по дороге - 3.94 м/с, по внедорожью - 2.76 м/с</a:t>
            </a:r>
          </a:p>
          <a:p>
            <a:r>
              <a:rPr sz="1600">
                <a:latin typeface="Bahnschrift Condensed"/>
              </a:rPr>
              <a:t>Объём бака: 225 л</a:t>
            </a:r>
          </a:p>
          <a:p>
            <a:r>
              <a:rPr sz="1600">
                <a:latin typeface="Bahnschrift Condensed"/>
              </a:rPr>
              <a:t>Потребление: 1 л/мин</a:t>
            </a:r>
          </a:p>
          <a:p>
            <a:r>
              <a:rPr sz="1600">
                <a:latin typeface="Bahnschrift Condensed"/>
              </a:rPr>
              <a:t>Время хода: 15:00</a:t>
            </a:r>
          </a:p>
          <a:p>
            <a:r>
              <a:rPr sz="1600">
                <a:latin typeface="Bahnschrift Condensed"/>
              </a:rPr>
              <a:t>Вооружение:</a:t>
            </a:r>
          </a:p>
          <a:p>
            <a:pPr lvl="1"/>
            <a:r>
              <a:rPr sz="1600">
                <a:latin typeface="Bahnschrift Condensed"/>
              </a:rPr>
              <a:t>75-мм пушка | 6 сек. | 35 метров</a:t>
            </a:r>
          </a:p>
          <a:p>
            <a:r>
              <a:rPr sz="1600">
                <a:latin typeface="Bahnschrift Condensed"/>
              </a:rPr>
              <a:t>Экипаж:</a:t>
            </a:r>
          </a:p>
          <a:p>
            <a:pPr lvl="1"/>
            <a:r>
              <a:rPr sz="1600">
                <a:latin typeface="Bahnschrift Condensed"/>
              </a:rPr>
              <a:t>Мехвод</a:t>
            </a:r>
          </a:p>
          <a:p>
            <a:pPr lvl="1"/>
            <a:r>
              <a:rPr sz="1600">
                <a:latin typeface="Bahnschrift Condensed"/>
              </a:rPr>
              <a:t>Наводчик</a:t>
            </a:r>
          </a:p>
          <a:p>
            <a:pPr lvl="1"/>
            <a:r>
              <a:rPr sz="1600">
                <a:latin typeface="Bahnschrift Condensed"/>
              </a:rPr>
              <a:t>Командир</a:t>
            </a:r>
          </a:p>
          <a:p>
            <a:pPr lvl="1"/>
            <a:r>
              <a:rPr sz="1600">
                <a:latin typeface="Bahnschrift Condensed"/>
              </a:rPr>
              <a:t>Инженер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95CFA6-EF4C-2A24-418F-6F7A19BF6BC5}"/>
              </a:ext>
            </a:extLst>
          </p:cNvPr>
          <p:cNvSpPr txBox="1"/>
          <p:nvPr/>
        </p:nvSpPr>
        <p:spPr>
          <a:xfrm>
            <a:off x="4062643" y="1170156"/>
            <a:ext cx="1018713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500">
                <a:latin typeface="Bahnschrift Condensed" panose="020B0502040204020203" pitchFamily="34" charset="0"/>
              </a:rPr>
              <a:t>Талос</a:t>
            </a:r>
          </a:p>
        </p:txBody>
      </p:sp>
      <p:pic>
        <p:nvPicPr>
          <p:cNvPr id="7170" name="Picture 2" descr="The 85V-g “Talos” from the front">
            <a:extLst>
              <a:ext uri="{FF2B5EF4-FFF2-40B4-BE49-F238E27FC236}">
                <a16:creationId xmlns:a16="http://schemas.microsoft.com/office/drawing/2014/main" id="{6690769F-A4B1-8183-4BDD-02DB6D136C54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398" y="608106"/>
            <a:ext cx="3067200" cy="238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The 85V-g “Talos” from the rear">
            <a:extLst>
              <a:ext uri="{FF2B5EF4-FFF2-40B4-BE49-F238E27FC236}">
                <a16:creationId xmlns:a16="http://schemas.microsoft.com/office/drawing/2014/main" id="{862E41C6-C939-67EF-F4AA-580219EE717D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3401" y="607290"/>
            <a:ext cx="3067200" cy="238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45270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8A39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07290"/>
          </a:xfrm>
        </p:spPr>
        <p:txBody>
          <a:bodyPr>
            <a:normAutofit/>
          </a:bodyPr>
          <a:lstStyle/>
          <a:p>
            <a:r>
              <a:rPr lang="en-US" sz="3200">
                <a:latin typeface="Bahnschrift Condensed" panose="020B0502040204020203" pitchFamily="34" charset="0"/>
              </a:rPr>
              <a:t>Lance-36</a:t>
            </a:r>
            <a:endParaRPr sz="3200">
              <a:latin typeface="Bahnschrift Condensed" panose="020B05020402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6778D4-C159-F89E-C149-93D074E89FFC}"/>
              </a:ext>
            </a:extLst>
          </p:cNvPr>
          <p:cNvSpPr txBox="1"/>
          <p:nvPr/>
        </p:nvSpPr>
        <p:spPr>
          <a:xfrm>
            <a:off x="293398" y="3138584"/>
            <a:ext cx="4018100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sz="1600">
                <a:latin typeface="Bahnschrift Condensed"/>
              </a:rPr>
              <a:t>ХП - 6250 ед</a:t>
            </a:r>
          </a:p>
          <a:p>
            <a:r>
              <a:rPr sz="1600">
                <a:latin typeface="Bahnschrift Condensed"/>
              </a:rPr>
              <a:t>Броня - 15650 ед</a:t>
            </a:r>
          </a:p>
          <a:p>
            <a:r>
              <a:rPr sz="1600">
                <a:latin typeface="Bahnschrift Condensed"/>
              </a:rPr>
              <a:t>Подбит при - &lt;30% ХП</a:t>
            </a:r>
          </a:p>
          <a:p>
            <a:r>
              <a:rPr sz="1600">
                <a:latin typeface="Bahnschrift Condensed"/>
              </a:rPr>
              <a:t>П.П/У: | 20мм - 20-30/28-42 | фласки - 14/20 | липкие бомбы - 11/16 | рпг - 10/15 | 40мм - 9/13 | нкг - 8/11 | 68мм - 8/11 | мины - 6/8 | 75мм - 3/5 | 94.5мм - 3/4 |</a:t>
            </a:r>
          </a:p>
          <a:p>
            <a:r>
              <a:rPr sz="1600">
                <a:latin typeface="Bahnschrift Condensed"/>
              </a:rPr>
              <a:t>Базовый шанс пробития - 25%</a:t>
            </a:r>
          </a:p>
          <a:p>
            <a:r>
              <a:rPr sz="1600">
                <a:latin typeface="Bahnschrift Condensed"/>
              </a:rPr>
              <a:t>Максимальная степень износа танковой брони - 50%</a:t>
            </a:r>
          </a:p>
          <a:p>
            <a:r>
              <a:rPr sz="1600">
                <a:latin typeface="Bahnschrift Condensed"/>
              </a:rPr>
              <a:t>Шанс подбития подсистем:</a:t>
            </a:r>
          </a:p>
          <a:p>
            <a:pPr lvl="1"/>
            <a:r>
              <a:rPr sz="1600">
                <a:latin typeface="Bahnschrift Condensed"/>
              </a:rPr>
              <a:t>Гусеницы - 30%</a:t>
            </a:r>
          </a:p>
          <a:p>
            <a:pPr lvl="1"/>
            <a:r>
              <a:rPr sz="1600">
                <a:latin typeface="Bahnschrift Condensed"/>
              </a:rPr>
              <a:t>Топливный бак - 25%</a:t>
            </a:r>
          </a:p>
          <a:p>
            <a:pPr lvl="1"/>
            <a:r>
              <a:rPr sz="1600">
                <a:latin typeface="Bahnschrift Condensed"/>
              </a:rPr>
              <a:t>Орудие - 25%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FA6D14-3E7B-8FEB-9C98-020D1F0A7704}"/>
              </a:ext>
            </a:extLst>
          </p:cNvPr>
          <p:cNvSpPr txBox="1"/>
          <p:nvPr/>
        </p:nvSpPr>
        <p:spPr>
          <a:xfrm>
            <a:off x="4311498" y="3138584"/>
            <a:ext cx="483250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sz="1600">
                <a:latin typeface="Bahnschrift Condensed"/>
              </a:rPr>
              <a:t>Стоимость полной починки - 200 бматов</a:t>
            </a:r>
          </a:p>
          <a:p>
            <a:r>
              <a:rPr sz="1600">
                <a:latin typeface="Bahnschrift Condensed"/>
              </a:rPr>
              <a:t>Скорость: по дороге - 6.25 м/с, по внедорожью - 4.37 м/с</a:t>
            </a:r>
          </a:p>
          <a:p>
            <a:r>
              <a:rPr sz="1600">
                <a:latin typeface="Bahnschrift Condensed"/>
              </a:rPr>
              <a:t>Объём бака: 600 л</a:t>
            </a:r>
          </a:p>
          <a:p>
            <a:r>
              <a:rPr sz="1600">
                <a:latin typeface="Bahnschrift Condensed"/>
              </a:rPr>
              <a:t>Потребление: 3 л/мин</a:t>
            </a:r>
          </a:p>
          <a:p>
            <a:r>
              <a:rPr sz="1600">
                <a:latin typeface="Bahnschrift Condensed"/>
              </a:rPr>
              <a:t>Время хода: 20:00</a:t>
            </a:r>
          </a:p>
          <a:p>
            <a:r>
              <a:rPr sz="1600">
                <a:latin typeface="Bahnschrift Condensed"/>
              </a:rPr>
              <a:t>Вооружение:</a:t>
            </a:r>
          </a:p>
          <a:p>
            <a:pPr lvl="1"/>
            <a:r>
              <a:rPr sz="1600">
                <a:latin typeface="Bahnschrift Condensed"/>
              </a:rPr>
              <a:t>12,7-мм пулемет | 4.5 сек. | 35 метров</a:t>
            </a:r>
          </a:p>
          <a:p>
            <a:pPr lvl="1"/>
            <a:r>
              <a:rPr sz="1600">
                <a:latin typeface="Bahnschrift Condensed"/>
              </a:rPr>
              <a:t>75-мм пушка | 6 сек. | 35 метров</a:t>
            </a:r>
          </a:p>
          <a:p>
            <a:r>
              <a:rPr sz="1600">
                <a:latin typeface="Bahnschrift Condensed"/>
              </a:rPr>
              <a:t>Экипаж:</a:t>
            </a:r>
          </a:p>
          <a:p>
            <a:pPr lvl="1"/>
            <a:r>
              <a:rPr sz="1600">
                <a:latin typeface="Bahnschrift Condensed"/>
              </a:rPr>
              <a:t>Мехвод</a:t>
            </a:r>
          </a:p>
          <a:p>
            <a:pPr lvl="1"/>
            <a:r>
              <a:rPr sz="1600">
                <a:latin typeface="Bahnschrift Condensed"/>
              </a:rPr>
              <a:t>Наводчик</a:t>
            </a:r>
          </a:p>
          <a:p>
            <a:pPr lvl="1"/>
            <a:r>
              <a:rPr sz="1600">
                <a:latin typeface="Bahnschrift Condensed"/>
              </a:rPr>
              <a:t>Второй наводчик</a:t>
            </a:r>
          </a:p>
          <a:p>
            <a:pPr lvl="1"/>
            <a:r>
              <a:rPr sz="1600">
                <a:latin typeface="Bahnschrift Condensed"/>
              </a:rPr>
              <a:t>Командир</a:t>
            </a:r>
          </a:p>
          <a:p>
            <a:pPr lvl="1"/>
            <a:r>
              <a:rPr sz="1600">
                <a:latin typeface="Bahnschrift Condensed"/>
              </a:rPr>
              <a:t>Инженер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95CFA6-EF4C-2A24-418F-6F7A19BF6BC5}"/>
              </a:ext>
            </a:extLst>
          </p:cNvPr>
          <p:cNvSpPr txBox="1"/>
          <p:nvPr/>
        </p:nvSpPr>
        <p:spPr>
          <a:xfrm>
            <a:off x="3511673" y="1170156"/>
            <a:ext cx="2120653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500">
                <a:latin typeface="Bahnschrift Condensed" panose="020B0502040204020203" pitchFamily="34" charset="0"/>
              </a:rPr>
              <a:t>Батл танк/БТ</a:t>
            </a:r>
          </a:p>
        </p:txBody>
      </p:sp>
      <p:pic>
        <p:nvPicPr>
          <p:cNvPr id="8194" name="Picture 2" descr="The Lance-36 from the front">
            <a:extLst>
              <a:ext uri="{FF2B5EF4-FFF2-40B4-BE49-F238E27FC236}">
                <a16:creationId xmlns:a16="http://schemas.microsoft.com/office/drawing/2014/main" id="{84A4AEC7-3B92-A0DB-8936-A73A8F136959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398" y="607289"/>
            <a:ext cx="3067200" cy="238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The Lance-36 from the rear">
            <a:extLst>
              <a:ext uri="{FF2B5EF4-FFF2-40B4-BE49-F238E27FC236}">
                <a16:creationId xmlns:a16="http://schemas.microsoft.com/office/drawing/2014/main" id="{DD2636C0-84B6-87D9-BFB3-5BFE12900DFD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3402" y="607698"/>
            <a:ext cx="3067200" cy="238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61867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8A39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07290"/>
          </a:xfrm>
        </p:spPr>
        <p:txBody>
          <a:bodyPr>
            <a:normAutofit/>
          </a:bodyPr>
          <a:lstStyle/>
          <a:p>
            <a:r>
              <a:rPr lang="en-US" sz="3200">
                <a:latin typeface="Bahnschrift Condensed" panose="020B0502040204020203" pitchFamily="34" charset="0"/>
              </a:rPr>
              <a:t>Lance-25 “Hasta”</a:t>
            </a:r>
            <a:endParaRPr sz="3200">
              <a:latin typeface="Bahnschrift Condensed" panose="020B05020402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6778D4-C159-F89E-C149-93D074E89FFC}"/>
              </a:ext>
            </a:extLst>
          </p:cNvPr>
          <p:cNvSpPr txBox="1"/>
          <p:nvPr/>
        </p:nvSpPr>
        <p:spPr>
          <a:xfrm>
            <a:off x="293398" y="3138584"/>
            <a:ext cx="4018100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sz="1600">
                <a:latin typeface="Bahnschrift Condensed"/>
              </a:rPr>
              <a:t>ХП - 6250 ед</a:t>
            </a:r>
          </a:p>
          <a:p>
            <a:r>
              <a:rPr sz="1600">
                <a:latin typeface="Bahnschrift Condensed"/>
              </a:rPr>
              <a:t>Броня - 15650 ед</a:t>
            </a:r>
          </a:p>
          <a:p>
            <a:r>
              <a:rPr sz="1600">
                <a:latin typeface="Bahnschrift Condensed"/>
              </a:rPr>
              <a:t>Подбит при - &lt;30% ХП</a:t>
            </a:r>
          </a:p>
          <a:p>
            <a:r>
              <a:rPr sz="1600">
                <a:latin typeface="Bahnschrift Condensed"/>
              </a:rPr>
              <a:t>П.П/У: | 20мм - 20-30/28-42 | фласки - 14/20 | липкие бомбы - 11/16 | рпг - 10/15 | 40мм - 9/13 | нкг - 8/11 | 68мм - 8/11 | мины - 6/8 | 75мм - 3/5 | 94.5мм - 3/4 |</a:t>
            </a:r>
          </a:p>
          <a:p>
            <a:r>
              <a:rPr sz="1600">
                <a:latin typeface="Bahnschrift Condensed"/>
              </a:rPr>
              <a:t>Базовый шанс пробития - 20%</a:t>
            </a:r>
          </a:p>
          <a:p>
            <a:r>
              <a:rPr sz="1600">
                <a:latin typeface="Bahnschrift Condensed"/>
              </a:rPr>
              <a:t>Максимальная степень износа танковой брони - 50%</a:t>
            </a:r>
          </a:p>
          <a:p>
            <a:r>
              <a:rPr sz="1600">
                <a:latin typeface="Bahnschrift Condensed"/>
              </a:rPr>
              <a:t>Шанс подбития подсистем:</a:t>
            </a:r>
          </a:p>
          <a:p>
            <a:pPr lvl="1"/>
            <a:r>
              <a:rPr sz="1600">
                <a:latin typeface="Bahnschrift Condensed"/>
              </a:rPr>
              <a:t>Гусеницы - 30%</a:t>
            </a:r>
          </a:p>
          <a:p>
            <a:pPr lvl="1"/>
            <a:r>
              <a:rPr sz="1600">
                <a:latin typeface="Bahnschrift Condensed"/>
              </a:rPr>
              <a:t>Топливный бак - 25%</a:t>
            </a:r>
          </a:p>
          <a:p>
            <a:pPr lvl="1"/>
            <a:r>
              <a:rPr sz="1600">
                <a:latin typeface="Bahnschrift Condensed"/>
              </a:rPr>
              <a:t>Орудие - 25%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FA6D14-3E7B-8FEB-9C98-020D1F0A7704}"/>
              </a:ext>
            </a:extLst>
          </p:cNvPr>
          <p:cNvSpPr txBox="1"/>
          <p:nvPr/>
        </p:nvSpPr>
        <p:spPr>
          <a:xfrm>
            <a:off x="4311498" y="3138584"/>
            <a:ext cx="483250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sz="1600">
                <a:latin typeface="Bahnschrift Condensed"/>
              </a:rPr>
              <a:t>Стоимость полной починки - 230 бматов</a:t>
            </a:r>
          </a:p>
          <a:p>
            <a:r>
              <a:rPr sz="1600">
                <a:latin typeface="Bahnschrift Condensed"/>
              </a:rPr>
              <a:t>Скорость: по дороге - 3.94 м/с, по внедорожью - 2.76 м/с</a:t>
            </a:r>
          </a:p>
          <a:p>
            <a:r>
              <a:rPr sz="1600">
                <a:latin typeface="Bahnschrift Condensed"/>
              </a:rPr>
              <a:t>Объём бака: 750 л</a:t>
            </a:r>
          </a:p>
          <a:p>
            <a:r>
              <a:rPr sz="1600">
                <a:latin typeface="Bahnschrift Condensed"/>
              </a:rPr>
              <a:t>Потребление: 3 л/мин</a:t>
            </a:r>
          </a:p>
          <a:p>
            <a:r>
              <a:rPr sz="1600">
                <a:latin typeface="Bahnschrift Condensed"/>
              </a:rPr>
              <a:t>Время хода: 25:00</a:t>
            </a:r>
          </a:p>
          <a:p>
            <a:r>
              <a:rPr sz="1600">
                <a:latin typeface="Bahnschrift Condensed"/>
              </a:rPr>
              <a:t>Вооружение:</a:t>
            </a:r>
          </a:p>
          <a:p>
            <a:pPr lvl="1"/>
            <a:r>
              <a:rPr sz="1600">
                <a:latin typeface="Bahnschrift Condensed"/>
              </a:rPr>
              <a:t>94,5-мм пушка | 2 + 6 сек. | 40 метров</a:t>
            </a:r>
          </a:p>
          <a:p>
            <a:r>
              <a:rPr sz="1600">
                <a:latin typeface="Bahnschrift Condensed"/>
              </a:rPr>
              <a:t>Экипаж:</a:t>
            </a:r>
          </a:p>
          <a:p>
            <a:pPr lvl="1"/>
            <a:r>
              <a:rPr sz="1600">
                <a:latin typeface="Bahnschrift Condensed"/>
              </a:rPr>
              <a:t>Мехвод</a:t>
            </a:r>
          </a:p>
          <a:p>
            <a:pPr lvl="1"/>
            <a:r>
              <a:rPr sz="1600">
                <a:latin typeface="Bahnschrift Condensed"/>
              </a:rPr>
              <a:t>Наводчик</a:t>
            </a:r>
          </a:p>
          <a:p>
            <a:pPr lvl="1"/>
            <a:r>
              <a:rPr sz="1600">
                <a:latin typeface="Bahnschrift Condensed"/>
              </a:rPr>
              <a:t>Командир</a:t>
            </a:r>
          </a:p>
          <a:p>
            <a:pPr lvl="1"/>
            <a:r>
              <a:rPr sz="1600">
                <a:latin typeface="Bahnschrift Condensed"/>
              </a:rPr>
              <a:t>Инженер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95CFA6-EF4C-2A24-418F-6F7A19BF6BC5}"/>
              </a:ext>
            </a:extLst>
          </p:cNvPr>
          <p:cNvSpPr txBox="1"/>
          <p:nvPr/>
        </p:nvSpPr>
        <p:spPr>
          <a:xfrm>
            <a:off x="3720853" y="1170155"/>
            <a:ext cx="170229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500">
                <a:latin typeface="Bahnschrift Condensed" panose="020B0502040204020203" pitchFamily="34" charset="0"/>
              </a:rPr>
              <a:t>Хаста/БТД</a:t>
            </a:r>
          </a:p>
        </p:txBody>
      </p:sp>
      <p:pic>
        <p:nvPicPr>
          <p:cNvPr id="9218" name="Picture 2" descr="The Lance-25 &quot;Hasta&quot; from the front">
            <a:extLst>
              <a:ext uri="{FF2B5EF4-FFF2-40B4-BE49-F238E27FC236}">
                <a16:creationId xmlns:a16="http://schemas.microsoft.com/office/drawing/2014/main" id="{F3455BC4-4752-ED23-2FC8-D63AEACDA679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959" y="607289"/>
            <a:ext cx="3067200" cy="238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The Lance-25 &quot;Hasta&quot; from the rear">
            <a:extLst>
              <a:ext uri="{FF2B5EF4-FFF2-40B4-BE49-F238E27FC236}">
                <a16:creationId xmlns:a16="http://schemas.microsoft.com/office/drawing/2014/main" id="{2E2FCD99-47E8-987D-260B-44DC310DF8C3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3841" y="607697"/>
            <a:ext cx="3067200" cy="238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11051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8A39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07290"/>
          </a:xfrm>
        </p:spPr>
        <p:txBody>
          <a:bodyPr>
            <a:normAutofit/>
          </a:bodyPr>
          <a:lstStyle/>
          <a:p>
            <a:r>
              <a:rPr lang="en-US" sz="3200">
                <a:latin typeface="Bahnschrift Condensed" panose="020B0502040204020203" pitchFamily="34" charset="0"/>
              </a:rPr>
              <a:t>O-75b “Ares”</a:t>
            </a:r>
            <a:endParaRPr sz="3200">
              <a:latin typeface="Bahnschrift Condensed" panose="020B05020402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6778D4-C159-F89E-C149-93D074E89FFC}"/>
              </a:ext>
            </a:extLst>
          </p:cNvPr>
          <p:cNvSpPr txBox="1"/>
          <p:nvPr/>
        </p:nvSpPr>
        <p:spPr>
          <a:xfrm>
            <a:off x="293398" y="3138584"/>
            <a:ext cx="4018100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sz="1600">
                <a:latin typeface="Bahnschrift Condensed"/>
              </a:rPr>
              <a:t>ХП - 9250 ед</a:t>
            </a:r>
          </a:p>
          <a:p>
            <a:r>
              <a:rPr sz="1600">
                <a:latin typeface="Bahnschrift Condensed"/>
              </a:rPr>
              <a:t>Броня - 15650 ед</a:t>
            </a:r>
          </a:p>
          <a:p>
            <a:r>
              <a:rPr sz="1600">
                <a:latin typeface="Bahnschrift Condensed"/>
              </a:rPr>
              <a:t>Подбит при - &lt;50% ХП</a:t>
            </a:r>
          </a:p>
          <a:p>
            <a:r>
              <a:rPr sz="1600">
                <a:latin typeface="Bahnschrift Condensed"/>
              </a:rPr>
              <a:t>П.П/У: | 20мм - 21-31/42-62 | фласки - 15/29 | липкие бомбы - 12/23 | рпг - 11/21 | 40мм - 10/19 | нкг - 9/17 | 68мм - 8/16 | мины - 6/11 | 75мм - 4/7 | 94.5мм - 3/6 |</a:t>
            </a:r>
          </a:p>
          <a:p>
            <a:r>
              <a:rPr sz="1600">
                <a:latin typeface="Bahnschrift Condensed"/>
              </a:rPr>
              <a:t>Базовый шанс пробития - 25%</a:t>
            </a:r>
          </a:p>
          <a:p>
            <a:r>
              <a:rPr sz="1600">
                <a:latin typeface="Bahnschrift Condensed"/>
              </a:rPr>
              <a:t>Максимальная степень износа танковой брони - 50%</a:t>
            </a:r>
          </a:p>
          <a:p>
            <a:r>
              <a:rPr sz="1600">
                <a:latin typeface="Bahnschrift Condensed"/>
              </a:rPr>
              <a:t>Шанс подбития подсистем:</a:t>
            </a:r>
          </a:p>
          <a:p>
            <a:pPr lvl="1"/>
            <a:r>
              <a:rPr sz="1600">
                <a:latin typeface="Bahnschrift Condensed"/>
              </a:rPr>
              <a:t>Гусеницы - 20%</a:t>
            </a:r>
          </a:p>
          <a:p>
            <a:pPr lvl="1"/>
            <a:r>
              <a:rPr sz="1600">
                <a:latin typeface="Bahnschrift Condensed"/>
              </a:rPr>
              <a:t>Топливный бак - 15%</a:t>
            </a:r>
          </a:p>
          <a:p>
            <a:pPr lvl="1"/>
            <a:r>
              <a:rPr sz="1600">
                <a:latin typeface="Bahnschrift Condensed"/>
              </a:rPr>
              <a:t>Орудие - 10%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FA6D14-3E7B-8FEB-9C98-020D1F0A7704}"/>
              </a:ext>
            </a:extLst>
          </p:cNvPr>
          <p:cNvSpPr txBox="1"/>
          <p:nvPr/>
        </p:nvSpPr>
        <p:spPr>
          <a:xfrm>
            <a:off x="4311498" y="3138584"/>
            <a:ext cx="483250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sz="1600">
                <a:latin typeface="Bahnschrift Condensed"/>
              </a:rPr>
              <a:t>Стоимость полной починки - 350 бматов</a:t>
            </a:r>
          </a:p>
          <a:p>
            <a:r>
              <a:rPr sz="1600">
                <a:latin typeface="Bahnschrift Condensed"/>
              </a:rPr>
              <a:t>Скорость: по дороге - 5 м/с, по внедорожью - 3.5 м/с</a:t>
            </a:r>
          </a:p>
          <a:p>
            <a:r>
              <a:rPr sz="1600">
                <a:latin typeface="Bahnschrift Condensed"/>
              </a:rPr>
              <a:t>Объём бака: 600 л</a:t>
            </a:r>
          </a:p>
          <a:p>
            <a:r>
              <a:rPr sz="1600">
                <a:latin typeface="Bahnschrift Condensed"/>
              </a:rPr>
              <a:t>Потребление: 3 л/мин</a:t>
            </a:r>
          </a:p>
          <a:p>
            <a:r>
              <a:rPr sz="1600">
                <a:latin typeface="Bahnschrift Condensed"/>
              </a:rPr>
              <a:t>Время хода: 20:00</a:t>
            </a:r>
          </a:p>
          <a:p>
            <a:r>
              <a:rPr sz="1600">
                <a:latin typeface="Bahnschrift Condensed"/>
              </a:rPr>
              <a:t>Вооружение:</a:t>
            </a:r>
          </a:p>
          <a:p>
            <a:pPr lvl="1"/>
            <a:r>
              <a:rPr sz="1600">
                <a:latin typeface="Bahnschrift Condensed"/>
              </a:rPr>
              <a:t>Двуствольная 75-мм пушка | 0.2 + 6 сек. | 40 метров</a:t>
            </a:r>
          </a:p>
          <a:p>
            <a:r>
              <a:rPr sz="1600">
                <a:latin typeface="Bahnschrift Condensed"/>
              </a:rPr>
              <a:t>Экипаж:</a:t>
            </a:r>
          </a:p>
          <a:p>
            <a:pPr lvl="1"/>
            <a:r>
              <a:rPr sz="1600">
                <a:latin typeface="Bahnschrift Condensed"/>
              </a:rPr>
              <a:t>Мехвод</a:t>
            </a:r>
          </a:p>
          <a:p>
            <a:pPr lvl="1"/>
            <a:r>
              <a:rPr sz="1600">
                <a:latin typeface="Bahnschrift Condensed"/>
              </a:rPr>
              <a:t>Наводчик</a:t>
            </a:r>
          </a:p>
          <a:p>
            <a:pPr lvl="1"/>
            <a:r>
              <a:rPr sz="1600">
                <a:latin typeface="Bahnschrift Condensed"/>
              </a:rPr>
              <a:t>Правый инженер</a:t>
            </a:r>
          </a:p>
          <a:p>
            <a:pPr lvl="1"/>
            <a:r>
              <a:rPr sz="1600">
                <a:latin typeface="Bahnschrift Condensed"/>
              </a:rPr>
              <a:t>Левый инженер</a:t>
            </a:r>
          </a:p>
          <a:p>
            <a:pPr lvl="1"/>
            <a:r>
              <a:rPr sz="1600">
                <a:latin typeface="Bahnschrift Condensed"/>
              </a:rPr>
              <a:t>Командир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95CFA6-EF4C-2A24-418F-6F7A19BF6BC5}"/>
              </a:ext>
            </a:extLst>
          </p:cNvPr>
          <p:cNvSpPr txBox="1"/>
          <p:nvPr/>
        </p:nvSpPr>
        <p:spPr>
          <a:xfrm>
            <a:off x="3577701" y="1128776"/>
            <a:ext cx="198859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500">
                <a:latin typeface="Bahnschrift Condensed" panose="020B0502040204020203" pitchFamily="34" charset="0"/>
              </a:rPr>
              <a:t>Арес</a:t>
            </a:r>
          </a:p>
          <a:p>
            <a:pPr algn="ctr"/>
            <a:r>
              <a:rPr lang="ru-RU" sz="3500">
                <a:latin typeface="Bahnschrift Condensed" panose="020B0502040204020203" pitchFamily="34" charset="0"/>
              </a:rPr>
              <a:t>Супер Танк</a:t>
            </a:r>
          </a:p>
        </p:txBody>
      </p:sp>
      <p:pic>
        <p:nvPicPr>
          <p:cNvPr id="10242" name="Picture 2" descr="The O-75b &quot;Ares&quot; from the front">
            <a:extLst>
              <a:ext uri="{FF2B5EF4-FFF2-40B4-BE49-F238E27FC236}">
                <a16:creationId xmlns:a16="http://schemas.microsoft.com/office/drawing/2014/main" id="{433E2B5C-9897-C54C-5EA7-2C8DAE2CA616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959" y="607289"/>
            <a:ext cx="3067200" cy="238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The O-75b &quot;Ares&quot; from the rear">
            <a:extLst>
              <a:ext uri="{FF2B5EF4-FFF2-40B4-BE49-F238E27FC236}">
                <a16:creationId xmlns:a16="http://schemas.microsoft.com/office/drawing/2014/main" id="{7DC4F342-FE3B-4C2D-8DD0-B731D2441AF6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3841" y="607289"/>
            <a:ext cx="3067200" cy="238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34349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A737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07290"/>
          </a:xfrm>
        </p:spPr>
        <p:txBody>
          <a:bodyPr>
            <a:normAutofit/>
          </a:bodyPr>
          <a:lstStyle/>
          <a:p>
            <a:r>
              <a:rPr lang="en-US" sz="3200">
                <a:latin typeface="Bahnschrift Condensed" panose="020B0502040204020203" pitchFamily="34" charset="0"/>
              </a:rPr>
              <a:t>Gallagher Outlaw Mk. II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6778D4-C159-F89E-C149-93D074E89FFC}"/>
              </a:ext>
            </a:extLst>
          </p:cNvPr>
          <p:cNvSpPr txBox="1"/>
          <p:nvPr/>
        </p:nvSpPr>
        <p:spPr>
          <a:xfrm>
            <a:off x="293398" y="3138584"/>
            <a:ext cx="4018100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sz="1600">
                <a:latin typeface="Bahnschrift Condensed"/>
              </a:rPr>
              <a:t>ХП - 2950 ед</a:t>
            </a:r>
          </a:p>
          <a:p>
            <a:r>
              <a:rPr sz="1600">
                <a:latin typeface="Bahnschrift Condensed"/>
              </a:rPr>
              <a:t>Броня - 11000 ед</a:t>
            </a:r>
          </a:p>
          <a:p>
            <a:r>
              <a:rPr sz="1600">
                <a:latin typeface="Bahnschrift Condensed"/>
              </a:rPr>
              <a:t>Подбит при - &lt;30% ХП</a:t>
            </a:r>
          </a:p>
          <a:p>
            <a:r>
              <a:rPr sz="1600">
                <a:latin typeface="Bahnschrift Condensed"/>
              </a:rPr>
              <a:t>П.П/У: | 20мм - 10-14/14-20 | фласки - 7/10 | липкие бомбы - 6/8 | рпг - 5/7 | 40мм - 5/6 | нкг - 4/6 | 68мм - 4/5 | мины - 3/4 | 75мм - 2/2 | 94.5мм - 2/2 |</a:t>
            </a:r>
          </a:p>
          <a:p>
            <a:r>
              <a:rPr sz="1600">
                <a:latin typeface="Bahnschrift Condensed"/>
              </a:rPr>
              <a:t>Базовый шанс пробития - 33%</a:t>
            </a:r>
          </a:p>
          <a:p>
            <a:r>
              <a:rPr sz="1600">
                <a:latin typeface="Bahnschrift Condensed"/>
              </a:rPr>
              <a:t>Максимальная степень износа танковой брони - 67%</a:t>
            </a:r>
          </a:p>
          <a:p>
            <a:r>
              <a:rPr sz="1600">
                <a:latin typeface="Bahnschrift Condensed"/>
              </a:rPr>
              <a:t>Шанс подбития подсистем:</a:t>
            </a:r>
          </a:p>
          <a:p>
            <a:pPr lvl="1"/>
            <a:r>
              <a:rPr sz="1600">
                <a:latin typeface="Bahnschrift Condensed"/>
              </a:rPr>
              <a:t>Гусеницы - 20%</a:t>
            </a:r>
          </a:p>
          <a:p>
            <a:pPr lvl="1"/>
            <a:r>
              <a:rPr sz="1600">
                <a:latin typeface="Bahnschrift Condensed"/>
              </a:rPr>
              <a:t>Топливный бак - 30%</a:t>
            </a:r>
          </a:p>
          <a:p>
            <a:pPr lvl="1"/>
            <a:r>
              <a:rPr sz="1600">
                <a:latin typeface="Bahnschrift Condensed"/>
              </a:rPr>
              <a:t>Орудие - 20%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FA6D14-3E7B-8FEB-9C98-020D1F0A7704}"/>
              </a:ext>
            </a:extLst>
          </p:cNvPr>
          <p:cNvSpPr txBox="1"/>
          <p:nvPr/>
        </p:nvSpPr>
        <p:spPr>
          <a:xfrm>
            <a:off x="4311498" y="3138584"/>
            <a:ext cx="483250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sz="1600">
                <a:latin typeface="Bahnschrift Condensed"/>
              </a:rPr>
              <a:t>Стоимость полной починки - 150 бматов</a:t>
            </a:r>
          </a:p>
          <a:p>
            <a:r>
              <a:rPr sz="1600">
                <a:latin typeface="Bahnschrift Condensed"/>
              </a:rPr>
              <a:t>Скорость: по дороге - 6.67 м/с, по внедорожью - 4.67 м/с</a:t>
            </a:r>
          </a:p>
          <a:p>
            <a:r>
              <a:rPr sz="1600">
                <a:latin typeface="Bahnschrift Condensed"/>
              </a:rPr>
              <a:t>Объём бака: 200 л</a:t>
            </a:r>
          </a:p>
          <a:p>
            <a:r>
              <a:rPr sz="1600">
                <a:latin typeface="Bahnschrift Condensed"/>
              </a:rPr>
              <a:t>Потребление: 6 л/мин</a:t>
            </a:r>
          </a:p>
          <a:p>
            <a:r>
              <a:rPr sz="1600">
                <a:latin typeface="Bahnschrift Condensed"/>
              </a:rPr>
              <a:t>Время хода: 33:20</a:t>
            </a:r>
          </a:p>
          <a:p>
            <a:r>
              <a:rPr sz="1600">
                <a:latin typeface="Bahnschrift Condensed"/>
              </a:rPr>
              <a:t>Вооружение:</a:t>
            </a:r>
          </a:p>
          <a:p>
            <a:pPr lvl="1"/>
            <a:r>
              <a:rPr sz="1600">
                <a:latin typeface="Bahnschrift Condensed"/>
              </a:rPr>
              <a:t>40-мм длинноствольная пушка | 2 + 5.5 сек. | 45 метров</a:t>
            </a:r>
          </a:p>
          <a:p>
            <a:pPr lvl="1"/>
            <a:r>
              <a:rPr sz="1600">
                <a:latin typeface="Bahnschrift Condensed"/>
              </a:rPr>
              <a:t>7,92-мм корпусный пулемет | 4 сек. | 40 метров</a:t>
            </a:r>
          </a:p>
          <a:p>
            <a:r>
              <a:rPr sz="1600">
                <a:latin typeface="Bahnschrift Condensed"/>
              </a:rPr>
              <a:t>Экипаж:</a:t>
            </a:r>
          </a:p>
          <a:p>
            <a:pPr lvl="1"/>
            <a:r>
              <a:rPr sz="1600">
                <a:latin typeface="Bahnschrift Condensed"/>
              </a:rPr>
              <a:t>Мехвод</a:t>
            </a:r>
          </a:p>
          <a:p>
            <a:pPr lvl="1"/>
            <a:r>
              <a:rPr sz="1600">
                <a:latin typeface="Bahnschrift Condensed"/>
              </a:rPr>
              <a:t>Наводчик</a:t>
            </a:r>
          </a:p>
          <a:p>
            <a:pPr lvl="1"/>
            <a:r>
              <a:rPr sz="1600">
                <a:latin typeface="Bahnschrift Condensed"/>
              </a:rPr>
              <a:t>Второй наводчик</a:t>
            </a:r>
          </a:p>
          <a:p>
            <a:pPr lvl="1"/>
            <a:r>
              <a:rPr sz="1600">
                <a:latin typeface="Bahnschrift Condensed"/>
              </a:rPr>
              <a:t>Командир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95CFA6-EF4C-2A24-418F-6F7A19BF6BC5}"/>
              </a:ext>
            </a:extLst>
          </p:cNvPr>
          <p:cNvSpPr txBox="1"/>
          <p:nvPr/>
        </p:nvSpPr>
        <p:spPr>
          <a:xfrm>
            <a:off x="3577701" y="1169747"/>
            <a:ext cx="198859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500">
                <a:latin typeface="Bahnschrift Condensed" panose="020B0502040204020203" pitchFamily="34" charset="0"/>
              </a:rPr>
              <a:t>Галахер</a:t>
            </a:r>
          </a:p>
        </p:txBody>
      </p:sp>
      <p:pic>
        <p:nvPicPr>
          <p:cNvPr id="1027" name="Picture 3" descr="The Gallagher Outlaw Mk. II from the front">
            <a:extLst>
              <a:ext uri="{FF2B5EF4-FFF2-40B4-BE49-F238E27FC236}">
                <a16:creationId xmlns:a16="http://schemas.microsoft.com/office/drawing/2014/main" id="{28664546-40AD-AF76-9A37-3E216F0EFDA0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328" y="607289"/>
            <a:ext cx="3067200" cy="238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The Gallagher Outlaw Mk. II from the rear">
            <a:extLst>
              <a:ext uri="{FF2B5EF4-FFF2-40B4-BE49-F238E27FC236}">
                <a16:creationId xmlns:a16="http://schemas.microsoft.com/office/drawing/2014/main" id="{6836E308-E965-B514-6901-260C01E0F55D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8472" y="607290"/>
            <a:ext cx="3067200" cy="238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47437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A737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07290"/>
          </a:xfrm>
        </p:spPr>
        <p:txBody>
          <a:bodyPr>
            <a:normAutofit/>
          </a:bodyPr>
          <a:lstStyle/>
          <a:p>
            <a:r>
              <a:rPr lang="en-US" sz="3200">
                <a:latin typeface="Bahnschrift Condensed" panose="020B0502040204020203" pitchFamily="34" charset="0"/>
              </a:rPr>
              <a:t>Silverhand - Mk. IV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6778D4-C159-F89E-C149-93D074E89FFC}"/>
              </a:ext>
            </a:extLst>
          </p:cNvPr>
          <p:cNvSpPr txBox="1"/>
          <p:nvPr/>
        </p:nvSpPr>
        <p:spPr>
          <a:xfrm>
            <a:off x="293398" y="3138584"/>
            <a:ext cx="4018100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sz="1600">
                <a:latin typeface="Bahnschrift Condensed"/>
              </a:rPr>
              <a:t>ХП - 3100 ед</a:t>
            </a:r>
          </a:p>
          <a:p>
            <a:r>
              <a:rPr sz="1600">
                <a:latin typeface="Bahnschrift Condensed"/>
              </a:rPr>
              <a:t>Броня - 13300 ед</a:t>
            </a:r>
          </a:p>
          <a:p>
            <a:r>
              <a:rPr sz="1600">
                <a:latin typeface="Bahnschrift Condensed"/>
              </a:rPr>
              <a:t>Подбит при - &lt;30% ХП</a:t>
            </a:r>
          </a:p>
          <a:p>
            <a:r>
              <a:rPr sz="1600">
                <a:latin typeface="Bahnschrift Condensed"/>
              </a:rPr>
              <a:t>П.П/У: | 20мм - 10-15/14-21 | фласки - 7/10 | липкие бомбы - 6/8 | рпг - 5/7 | 40мм - 5/7 | нкг - 4/6 | 68мм - 4/6 | мины - 3/4 | 75мм - 2/3 | 94.5мм - 2/2 |</a:t>
            </a:r>
          </a:p>
          <a:p>
            <a:r>
              <a:rPr sz="1600">
                <a:latin typeface="Bahnschrift Condensed"/>
              </a:rPr>
              <a:t>Базовый шанс пробития - 27%</a:t>
            </a:r>
          </a:p>
          <a:p>
            <a:r>
              <a:rPr sz="1600">
                <a:latin typeface="Bahnschrift Condensed"/>
              </a:rPr>
              <a:t>Максимальная степень износа танковой брони - 67%</a:t>
            </a:r>
          </a:p>
          <a:p>
            <a:r>
              <a:rPr sz="1600">
                <a:latin typeface="Bahnschrift Condensed"/>
              </a:rPr>
              <a:t>Шанс подбития подсистем:</a:t>
            </a:r>
          </a:p>
          <a:p>
            <a:pPr lvl="1"/>
            <a:r>
              <a:rPr sz="1600">
                <a:latin typeface="Bahnschrift Condensed"/>
              </a:rPr>
              <a:t>Гусеницы - 30%</a:t>
            </a:r>
          </a:p>
          <a:p>
            <a:pPr lvl="1"/>
            <a:r>
              <a:rPr sz="1600">
                <a:latin typeface="Bahnschrift Condensed"/>
              </a:rPr>
              <a:t>Топливный бак - 20%</a:t>
            </a:r>
          </a:p>
          <a:p>
            <a:pPr lvl="1"/>
            <a:r>
              <a:rPr sz="1600">
                <a:latin typeface="Bahnschrift Condensed"/>
              </a:rPr>
              <a:t>Орудие - 20%</a:t>
            </a:r>
          </a:p>
          <a:p>
            <a:pPr lvl="1"/>
            <a:r>
              <a:rPr sz="1600">
                <a:latin typeface="Bahnschrift Condensed"/>
              </a:rPr>
              <a:t>Вторичное оружие - 15%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FA6D14-3E7B-8FEB-9C98-020D1F0A7704}"/>
              </a:ext>
            </a:extLst>
          </p:cNvPr>
          <p:cNvSpPr txBox="1"/>
          <p:nvPr/>
        </p:nvSpPr>
        <p:spPr>
          <a:xfrm>
            <a:off x="4311498" y="3138584"/>
            <a:ext cx="483250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sz="1600">
                <a:latin typeface="Bahnschrift Condensed"/>
              </a:rPr>
              <a:t>Стоимость полной починки - 170 бматов</a:t>
            </a:r>
          </a:p>
          <a:p>
            <a:r>
              <a:rPr sz="1600">
                <a:latin typeface="Bahnschrift Condensed"/>
              </a:rPr>
              <a:t>Скорость: по дороге - 7.75 м/с, по внедорожью - 5.42 м/с</a:t>
            </a:r>
          </a:p>
          <a:p>
            <a:r>
              <a:rPr sz="1600">
                <a:latin typeface="Bahnschrift Condensed"/>
              </a:rPr>
              <a:t>Объём бака: 225 л</a:t>
            </a:r>
          </a:p>
          <a:p>
            <a:r>
              <a:rPr sz="1600">
                <a:latin typeface="Bahnschrift Condensed"/>
              </a:rPr>
              <a:t>Потребление: 9 л/мин</a:t>
            </a:r>
          </a:p>
          <a:p>
            <a:r>
              <a:rPr sz="1600">
                <a:latin typeface="Bahnschrift Condensed"/>
              </a:rPr>
              <a:t>Время хода: 25:00</a:t>
            </a:r>
          </a:p>
          <a:p>
            <a:r>
              <a:rPr sz="1600">
                <a:latin typeface="Bahnschrift Condensed"/>
              </a:rPr>
              <a:t>Вооружение:</a:t>
            </a:r>
          </a:p>
          <a:p>
            <a:pPr lvl="1"/>
            <a:r>
              <a:rPr sz="1600">
                <a:latin typeface="Bahnschrift Condensed"/>
              </a:rPr>
              <a:t>40-мм пушка | 2 + 5.5 сек. | 40 метров</a:t>
            </a:r>
          </a:p>
          <a:p>
            <a:pPr lvl="1"/>
            <a:r>
              <a:rPr sz="1600">
                <a:latin typeface="Bahnschrift Condensed"/>
              </a:rPr>
              <a:t>68-мм пушка | 2 + 5.5 сек. | 35 метров</a:t>
            </a:r>
          </a:p>
          <a:p>
            <a:r>
              <a:rPr sz="1600">
                <a:latin typeface="Bahnschrift Condensed"/>
              </a:rPr>
              <a:t>Экипаж:</a:t>
            </a:r>
          </a:p>
          <a:p>
            <a:pPr lvl="1"/>
            <a:r>
              <a:rPr sz="1600">
                <a:latin typeface="Bahnschrift Condensed"/>
              </a:rPr>
              <a:t>Мехвод</a:t>
            </a:r>
          </a:p>
          <a:p>
            <a:pPr lvl="1"/>
            <a:r>
              <a:rPr sz="1600">
                <a:latin typeface="Bahnschrift Condensed"/>
              </a:rPr>
              <a:t>Наводчик башни</a:t>
            </a:r>
          </a:p>
          <a:p>
            <a:pPr lvl="1"/>
            <a:r>
              <a:rPr sz="1600">
                <a:latin typeface="Bahnschrift Condensed"/>
              </a:rPr>
              <a:t>Наводчик ПТ пушки</a:t>
            </a:r>
          </a:p>
          <a:p>
            <a:pPr lvl="1"/>
            <a:r>
              <a:rPr sz="1600">
                <a:latin typeface="Bahnschrift Condensed"/>
              </a:rPr>
              <a:t>Командир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95CFA6-EF4C-2A24-418F-6F7A19BF6BC5}"/>
              </a:ext>
            </a:extLst>
          </p:cNvPr>
          <p:cNvSpPr txBox="1"/>
          <p:nvPr/>
        </p:nvSpPr>
        <p:spPr>
          <a:xfrm>
            <a:off x="3471614" y="1169747"/>
            <a:ext cx="2200771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500">
                <a:latin typeface="Bahnschrift Condensed" panose="020B0502040204020203" pitchFamily="34" charset="0"/>
              </a:rPr>
              <a:t>Сильверхенд</a:t>
            </a:r>
          </a:p>
        </p:txBody>
      </p:sp>
      <p:pic>
        <p:nvPicPr>
          <p:cNvPr id="1026" name="Picture 2" descr="The Silverhand - Mk. IV from the front">
            <a:extLst>
              <a:ext uri="{FF2B5EF4-FFF2-40B4-BE49-F238E27FC236}">
                <a16:creationId xmlns:a16="http://schemas.microsoft.com/office/drawing/2014/main" id="{41EC274A-3E8B-3B3C-5291-163D89CEFA73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398" y="607289"/>
            <a:ext cx="3067200" cy="238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he Silverhand - Mk. IV from the rear">
            <a:extLst>
              <a:ext uri="{FF2B5EF4-FFF2-40B4-BE49-F238E27FC236}">
                <a16:creationId xmlns:a16="http://schemas.microsoft.com/office/drawing/2014/main" id="{65FEAAFC-AD5B-545A-B6D1-D26D422C6D97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3402" y="607289"/>
            <a:ext cx="3067200" cy="238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10676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A737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07290"/>
          </a:xfrm>
        </p:spPr>
        <p:txBody>
          <a:bodyPr>
            <a:normAutofit/>
          </a:bodyPr>
          <a:lstStyle/>
          <a:p>
            <a:r>
              <a:rPr lang="en-US" sz="3200">
                <a:latin typeface="Bahnschrift Condensed" panose="020B0502040204020203" pitchFamily="34" charset="0"/>
              </a:rPr>
              <a:t>King Spire Mk. 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6778D4-C159-F89E-C149-93D074E89FFC}"/>
              </a:ext>
            </a:extLst>
          </p:cNvPr>
          <p:cNvSpPr txBox="1"/>
          <p:nvPr/>
        </p:nvSpPr>
        <p:spPr>
          <a:xfrm>
            <a:off x="293398" y="3138584"/>
            <a:ext cx="4018100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sz="1600">
                <a:latin typeface="Bahnschrift Condensed"/>
              </a:rPr>
              <a:t>ХП - 1350 ед</a:t>
            </a:r>
          </a:p>
          <a:p>
            <a:r>
              <a:rPr sz="1600">
                <a:latin typeface="Bahnschrift Condensed"/>
              </a:rPr>
              <a:t>Броня - 6000 ед</a:t>
            </a:r>
          </a:p>
          <a:p>
            <a:r>
              <a:rPr sz="1600">
                <a:latin typeface="Bahnschrift Condensed"/>
              </a:rPr>
              <a:t>Подбит при - &lt;30% ХП</a:t>
            </a:r>
          </a:p>
          <a:p>
            <a:r>
              <a:rPr sz="1600">
                <a:latin typeface="Bahnschrift Condensed"/>
              </a:rPr>
              <a:t>П.П/У: | 20мм - 5-7/6-9 | фласки - 3/5 | липкие бомбы - 3/4 | рпг - 3/4 | 40мм - 2/3 | нкг - 2/3 | 68мм - 2/3 | мины - 2/2 | 75мм - 1/1 | 94.5мм - 1/1 |</a:t>
            </a:r>
          </a:p>
          <a:p>
            <a:r>
              <a:rPr sz="1600">
                <a:latin typeface="Bahnschrift Condensed"/>
              </a:rPr>
              <a:t>Базовый шанс пробития - 50%</a:t>
            </a:r>
          </a:p>
          <a:p>
            <a:r>
              <a:rPr sz="1600">
                <a:latin typeface="Bahnschrift Condensed"/>
              </a:rPr>
              <a:t>Максимальная степень износа танковой брони - 90%</a:t>
            </a:r>
          </a:p>
          <a:p>
            <a:r>
              <a:rPr sz="1600">
                <a:latin typeface="Bahnschrift Condensed"/>
              </a:rPr>
              <a:t>Шанс подбития подсистем:</a:t>
            </a:r>
          </a:p>
          <a:p>
            <a:pPr lvl="1"/>
            <a:r>
              <a:rPr sz="1600">
                <a:latin typeface="Bahnschrift Condensed"/>
              </a:rPr>
              <a:t>Гусеницы - 20%</a:t>
            </a:r>
          </a:p>
          <a:p>
            <a:pPr lvl="1"/>
            <a:r>
              <a:rPr sz="1600">
                <a:latin typeface="Bahnschrift Condensed"/>
              </a:rPr>
              <a:t>Топливный бак - 40%</a:t>
            </a:r>
          </a:p>
          <a:p>
            <a:pPr lvl="1"/>
            <a:r>
              <a:rPr sz="1600">
                <a:latin typeface="Bahnschrift Condensed"/>
              </a:rPr>
              <a:t>Орудие - 20%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FA6D14-3E7B-8FEB-9C98-020D1F0A7704}"/>
              </a:ext>
            </a:extLst>
          </p:cNvPr>
          <p:cNvSpPr txBox="1"/>
          <p:nvPr/>
        </p:nvSpPr>
        <p:spPr>
          <a:xfrm>
            <a:off x="4311498" y="3138584"/>
            <a:ext cx="483250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sz="1600">
                <a:latin typeface="Bahnschrift Condensed"/>
              </a:rPr>
              <a:t>Стоимость полной починки - 135 бматов</a:t>
            </a:r>
          </a:p>
          <a:p>
            <a:r>
              <a:rPr sz="1600">
                <a:latin typeface="Bahnschrift Condensed"/>
              </a:rPr>
              <a:t>Скорость: по дороге - 7.21 м/с, по внедорожью - 5.05 м/с</a:t>
            </a:r>
          </a:p>
          <a:p>
            <a:r>
              <a:rPr sz="1600">
                <a:latin typeface="Bahnschrift Condensed"/>
              </a:rPr>
              <a:t>Объём бака: 250 л</a:t>
            </a:r>
          </a:p>
          <a:p>
            <a:r>
              <a:rPr sz="1600">
                <a:latin typeface="Bahnschrift Condensed"/>
              </a:rPr>
              <a:t>Потребление: 6 л/мин</a:t>
            </a:r>
          </a:p>
          <a:p>
            <a:r>
              <a:rPr sz="1600">
                <a:latin typeface="Bahnschrift Condensed"/>
              </a:rPr>
              <a:t>Время хода: 41:40</a:t>
            </a:r>
          </a:p>
          <a:p>
            <a:r>
              <a:rPr sz="1600">
                <a:latin typeface="Bahnschrift Condensed"/>
              </a:rPr>
              <a:t>Вооружение:</a:t>
            </a:r>
          </a:p>
          <a:p>
            <a:pPr lvl="1"/>
            <a:r>
              <a:rPr sz="1600">
                <a:latin typeface="Bahnschrift Condensed"/>
              </a:rPr>
              <a:t>12,7-мм пулемет | 3.5 сек. | 35 метров</a:t>
            </a:r>
          </a:p>
          <a:p>
            <a:r>
              <a:rPr sz="1600">
                <a:latin typeface="Bahnschrift Condensed"/>
              </a:rPr>
              <a:t>Экипаж:</a:t>
            </a:r>
          </a:p>
          <a:p>
            <a:pPr lvl="1"/>
            <a:r>
              <a:rPr sz="1600">
                <a:latin typeface="Bahnschrift Condensed"/>
              </a:rPr>
              <a:t>Мехвод</a:t>
            </a:r>
          </a:p>
          <a:p>
            <a:pPr lvl="1"/>
            <a:r>
              <a:rPr sz="1600">
                <a:latin typeface="Bahnschrift Condensed"/>
              </a:rPr>
              <a:t>Наводчик/Командир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95CFA6-EF4C-2A24-418F-6F7A19BF6BC5}"/>
              </a:ext>
            </a:extLst>
          </p:cNvPr>
          <p:cNvSpPr txBox="1"/>
          <p:nvPr/>
        </p:nvSpPr>
        <p:spPr>
          <a:xfrm>
            <a:off x="3768571" y="1169747"/>
            <a:ext cx="160685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500">
                <a:latin typeface="Bahnschrift Condensed" panose="020B0502040204020203" pitchFamily="34" charset="0"/>
              </a:rPr>
              <a:t>Спайр/ЛТ</a:t>
            </a:r>
          </a:p>
        </p:txBody>
      </p:sp>
      <p:pic>
        <p:nvPicPr>
          <p:cNvPr id="2050" name="Picture 2" descr="The King Spire Mk. I from the front">
            <a:extLst>
              <a:ext uri="{FF2B5EF4-FFF2-40B4-BE49-F238E27FC236}">
                <a16:creationId xmlns:a16="http://schemas.microsoft.com/office/drawing/2014/main" id="{76D7B9FF-A956-398C-4862-F0FC5C262FAA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398" y="607289"/>
            <a:ext cx="3067200" cy="238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The King Spire Mk. I from the rear">
            <a:extLst>
              <a:ext uri="{FF2B5EF4-FFF2-40B4-BE49-F238E27FC236}">
                <a16:creationId xmlns:a16="http://schemas.microsoft.com/office/drawing/2014/main" id="{30100CB8-7296-ED36-AAD3-B7F11D6BEA23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3402" y="607290"/>
            <a:ext cx="3067200" cy="238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2366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A737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07290"/>
          </a:xfrm>
        </p:spPr>
        <p:txBody>
          <a:bodyPr>
            <a:normAutofit/>
          </a:bodyPr>
          <a:lstStyle/>
          <a:p>
            <a:r>
              <a:rPr lang="en-US" sz="3200">
                <a:latin typeface="Bahnschrift Condensed" panose="020B0502040204020203" pitchFamily="34" charset="0"/>
              </a:rPr>
              <a:t>King Gallant Mk. II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6778D4-C159-F89E-C149-93D074E89FFC}"/>
              </a:ext>
            </a:extLst>
          </p:cNvPr>
          <p:cNvSpPr txBox="1"/>
          <p:nvPr/>
        </p:nvSpPr>
        <p:spPr>
          <a:xfrm>
            <a:off x="293398" y="3138584"/>
            <a:ext cx="4018100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sz="1600">
                <a:latin typeface="Bahnschrift Condensed"/>
              </a:rPr>
              <a:t>ХП - 1350 ед</a:t>
            </a:r>
          </a:p>
          <a:p>
            <a:r>
              <a:rPr sz="1600">
                <a:latin typeface="Bahnschrift Condensed"/>
              </a:rPr>
              <a:t>Броня - 7500 ед</a:t>
            </a:r>
          </a:p>
          <a:p>
            <a:r>
              <a:rPr sz="1600">
                <a:latin typeface="Bahnschrift Condensed"/>
              </a:rPr>
              <a:t>Подбит при - &lt;30% ХП</a:t>
            </a:r>
          </a:p>
          <a:p>
            <a:r>
              <a:rPr sz="1600">
                <a:latin typeface="Bahnschrift Condensed"/>
              </a:rPr>
              <a:t>П.П/У: | 20мм - 5-7/6-9 | фласки - 3/5 | липкие бомбы - 3/4 | рпг - 3/4 | 40мм - 2/3 | нкг - 2/3 | 68мм - 2/3 | мины - 2/2 | 75мм - 1/1 | 94.5мм - 1/1 |</a:t>
            </a:r>
          </a:p>
          <a:p>
            <a:r>
              <a:rPr sz="1600">
                <a:latin typeface="Bahnschrift Condensed"/>
              </a:rPr>
              <a:t>Базовый шанс пробития - 50%</a:t>
            </a:r>
          </a:p>
          <a:p>
            <a:r>
              <a:rPr sz="1600">
                <a:latin typeface="Bahnschrift Condensed"/>
              </a:rPr>
              <a:t>Максимальная степень износа танковой брони - 90%</a:t>
            </a:r>
          </a:p>
          <a:p>
            <a:r>
              <a:rPr sz="1600">
                <a:latin typeface="Bahnschrift Condensed"/>
              </a:rPr>
              <a:t>Шанс подбития подсистем:</a:t>
            </a:r>
          </a:p>
          <a:p>
            <a:pPr lvl="1"/>
            <a:r>
              <a:rPr sz="1600">
                <a:latin typeface="Bahnschrift Condensed"/>
              </a:rPr>
              <a:t>Гусеницы - 30%</a:t>
            </a:r>
          </a:p>
          <a:p>
            <a:pPr lvl="1"/>
            <a:r>
              <a:rPr sz="1600">
                <a:latin typeface="Bahnschrift Condensed"/>
              </a:rPr>
              <a:t>Топливный бак - 40%</a:t>
            </a:r>
          </a:p>
          <a:p>
            <a:pPr lvl="1"/>
            <a:r>
              <a:rPr sz="1600">
                <a:latin typeface="Bahnschrift Condensed"/>
              </a:rPr>
              <a:t>Орудие - 20%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FA6D14-3E7B-8FEB-9C98-020D1F0A7704}"/>
              </a:ext>
            </a:extLst>
          </p:cNvPr>
          <p:cNvSpPr txBox="1"/>
          <p:nvPr/>
        </p:nvSpPr>
        <p:spPr>
          <a:xfrm>
            <a:off x="4311498" y="3138584"/>
            <a:ext cx="483250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sz="1600">
                <a:latin typeface="Bahnschrift Condensed"/>
              </a:rPr>
              <a:t>Стоимость полной починки - 135 бматов</a:t>
            </a:r>
          </a:p>
          <a:p>
            <a:r>
              <a:rPr sz="1600">
                <a:latin typeface="Bahnschrift Condensed"/>
              </a:rPr>
              <a:t>Скорость: по дороге - 6.53 м/с, по внедорожью - 4.57 м/с</a:t>
            </a:r>
          </a:p>
          <a:p>
            <a:r>
              <a:rPr sz="1600">
                <a:latin typeface="Bahnschrift Condensed"/>
              </a:rPr>
              <a:t>Объём бака: 250 л</a:t>
            </a:r>
          </a:p>
          <a:p>
            <a:r>
              <a:rPr sz="1600">
                <a:latin typeface="Bahnschrift Condensed"/>
              </a:rPr>
              <a:t>Потребление: 1 л/мин</a:t>
            </a:r>
          </a:p>
          <a:p>
            <a:r>
              <a:rPr sz="1600">
                <a:latin typeface="Bahnschrift Condensed"/>
              </a:rPr>
              <a:t>Время хода: 23:49</a:t>
            </a:r>
          </a:p>
          <a:p>
            <a:r>
              <a:rPr sz="1600">
                <a:latin typeface="Bahnschrift Condensed"/>
              </a:rPr>
              <a:t>Вооружение:</a:t>
            </a:r>
          </a:p>
          <a:p>
            <a:pPr lvl="1"/>
            <a:r>
              <a:rPr sz="1600">
                <a:latin typeface="Bahnschrift Condensed"/>
              </a:rPr>
              <a:t>30-мм пушка | 2 + 5 сек. | 35 метров</a:t>
            </a:r>
          </a:p>
          <a:p>
            <a:r>
              <a:rPr sz="1600">
                <a:latin typeface="Bahnschrift Condensed"/>
              </a:rPr>
              <a:t>Экипаж:</a:t>
            </a:r>
          </a:p>
          <a:p>
            <a:pPr lvl="1"/>
            <a:r>
              <a:rPr sz="1600">
                <a:latin typeface="Bahnschrift Condensed"/>
              </a:rPr>
              <a:t>Мехвод</a:t>
            </a:r>
          </a:p>
          <a:p>
            <a:pPr lvl="1"/>
            <a:r>
              <a:rPr sz="1600">
                <a:latin typeface="Bahnschrift Condensed"/>
              </a:rPr>
              <a:t>Наводчик/Командир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95CFA6-EF4C-2A24-418F-6F7A19BF6BC5}"/>
              </a:ext>
            </a:extLst>
          </p:cNvPr>
          <p:cNvSpPr txBox="1"/>
          <p:nvPr/>
        </p:nvSpPr>
        <p:spPr>
          <a:xfrm>
            <a:off x="3986074" y="1169747"/>
            <a:ext cx="1171852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500">
                <a:latin typeface="Bahnschrift Condensed" panose="020B0502040204020203" pitchFamily="34" charset="0"/>
              </a:rPr>
              <a:t>Галант</a:t>
            </a:r>
          </a:p>
        </p:txBody>
      </p:sp>
      <p:pic>
        <p:nvPicPr>
          <p:cNvPr id="3074" name="Picture 2" descr="The King Gallant Mk. II from the front">
            <a:extLst>
              <a:ext uri="{FF2B5EF4-FFF2-40B4-BE49-F238E27FC236}">
                <a16:creationId xmlns:a16="http://schemas.microsoft.com/office/drawing/2014/main" id="{588061A9-2B70-878B-C5AE-616CEA715D88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398" y="607290"/>
            <a:ext cx="3067200" cy="238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The King Gallant Mk. II from the rear">
            <a:extLst>
              <a:ext uri="{FF2B5EF4-FFF2-40B4-BE49-F238E27FC236}">
                <a16:creationId xmlns:a16="http://schemas.microsoft.com/office/drawing/2014/main" id="{BEB10087-3319-549C-6327-B9554C96102E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3402" y="607289"/>
            <a:ext cx="3067200" cy="238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72776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A737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07290"/>
          </a:xfrm>
        </p:spPr>
        <p:txBody>
          <a:bodyPr>
            <a:normAutofit/>
          </a:bodyPr>
          <a:lstStyle/>
          <a:p>
            <a:r>
              <a:rPr lang="en-US" sz="3200">
                <a:latin typeface="Bahnschrift Condensed" panose="020B0502040204020203" pitchFamily="34" charset="0"/>
              </a:rPr>
              <a:t>Devitt Mk. III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6778D4-C159-F89E-C149-93D074E89FFC}"/>
              </a:ext>
            </a:extLst>
          </p:cNvPr>
          <p:cNvSpPr txBox="1"/>
          <p:nvPr/>
        </p:nvSpPr>
        <p:spPr>
          <a:xfrm>
            <a:off x="293398" y="3138584"/>
            <a:ext cx="4018100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sz="1600">
                <a:latin typeface="Bahnschrift Condensed"/>
              </a:rPr>
              <a:t>ХП - 1950 ед</a:t>
            </a:r>
          </a:p>
          <a:p>
            <a:r>
              <a:rPr sz="1600">
                <a:latin typeface="Bahnschrift Condensed"/>
              </a:rPr>
              <a:t>Броня - 10000 ед</a:t>
            </a:r>
          </a:p>
          <a:p>
            <a:r>
              <a:rPr sz="1600">
                <a:latin typeface="Bahnschrift Condensed"/>
              </a:rPr>
              <a:t>Подбит при - &lt;30% ХП</a:t>
            </a:r>
          </a:p>
          <a:p>
            <a:r>
              <a:rPr sz="1600">
                <a:latin typeface="Bahnschrift Condensed"/>
              </a:rPr>
              <a:t>П.П/У: | 20мм - 7-10/9-13 | фласки - 5/6 | липкие бомбы - 4/5 | рпг - 4/5 | 40мм - 3/4 | нкг - 3/4 | 68мм - 3/4 | мины - 2/3 | 75мм - 1/2 | 94.5мм - 1/2 |</a:t>
            </a:r>
          </a:p>
          <a:p>
            <a:r>
              <a:rPr sz="1600">
                <a:latin typeface="Bahnschrift Condensed"/>
              </a:rPr>
              <a:t>Базовый шанс пробития - 30%</a:t>
            </a:r>
          </a:p>
          <a:p>
            <a:r>
              <a:rPr sz="1600">
                <a:latin typeface="Bahnschrift Condensed"/>
              </a:rPr>
              <a:t>Максимальная степень износа танковой брони - 67%</a:t>
            </a:r>
          </a:p>
          <a:p>
            <a:r>
              <a:rPr sz="1600">
                <a:latin typeface="Bahnschrift Condensed"/>
              </a:rPr>
              <a:t>Шанс подбития подсистем:</a:t>
            </a:r>
          </a:p>
          <a:p>
            <a:pPr lvl="1"/>
            <a:r>
              <a:rPr sz="1600">
                <a:latin typeface="Bahnschrift Condensed"/>
              </a:rPr>
              <a:t>Гусеницы - 30%</a:t>
            </a:r>
          </a:p>
          <a:p>
            <a:pPr lvl="1"/>
            <a:r>
              <a:rPr sz="1600">
                <a:latin typeface="Bahnschrift Condensed"/>
              </a:rPr>
              <a:t>Топливный бак - 25%</a:t>
            </a:r>
          </a:p>
          <a:p>
            <a:pPr lvl="1"/>
            <a:r>
              <a:rPr sz="1600">
                <a:latin typeface="Bahnschrift Condensed"/>
              </a:rPr>
              <a:t>Орудие - 20%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FA6D14-3E7B-8FEB-9C98-020D1F0A7704}"/>
              </a:ext>
            </a:extLst>
          </p:cNvPr>
          <p:cNvSpPr txBox="1"/>
          <p:nvPr/>
        </p:nvSpPr>
        <p:spPr>
          <a:xfrm>
            <a:off x="4311498" y="3138584"/>
            <a:ext cx="483250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sz="1600">
                <a:latin typeface="Bahnschrift Condensed"/>
              </a:rPr>
              <a:t>Стоимость полной починки - 135 бматов</a:t>
            </a:r>
          </a:p>
          <a:p>
            <a:r>
              <a:rPr sz="1600">
                <a:latin typeface="Bahnschrift Condensed"/>
              </a:rPr>
              <a:t>Скорость: по дороге - 8.27 м/с, по внедорожью - 5.79 м/с</a:t>
            </a:r>
          </a:p>
          <a:p>
            <a:r>
              <a:rPr sz="1600">
                <a:latin typeface="Bahnschrift Condensed"/>
              </a:rPr>
              <a:t>Объём бака: 200 л</a:t>
            </a:r>
          </a:p>
          <a:p>
            <a:r>
              <a:rPr sz="1600">
                <a:latin typeface="Bahnschrift Condensed"/>
              </a:rPr>
              <a:t>Потребление: 7 л/мин</a:t>
            </a:r>
          </a:p>
          <a:p>
            <a:r>
              <a:rPr sz="1600">
                <a:latin typeface="Bahnschrift Condensed"/>
              </a:rPr>
              <a:t>Время хода: 26:40</a:t>
            </a:r>
          </a:p>
          <a:p>
            <a:r>
              <a:rPr sz="1600">
                <a:latin typeface="Bahnschrift Condensed"/>
              </a:rPr>
              <a:t>Вооружение:</a:t>
            </a:r>
          </a:p>
          <a:p>
            <a:pPr lvl="1"/>
            <a:r>
              <a:rPr sz="1600">
                <a:latin typeface="Bahnschrift Condensed"/>
              </a:rPr>
              <a:t>40-мм пушка | 2 + 5 сек. | 40 метров</a:t>
            </a:r>
          </a:p>
          <a:p>
            <a:r>
              <a:rPr sz="1600">
                <a:latin typeface="Bahnschrift Condensed"/>
              </a:rPr>
              <a:t>Экипаж:</a:t>
            </a:r>
          </a:p>
          <a:p>
            <a:pPr lvl="1"/>
            <a:r>
              <a:rPr sz="1600">
                <a:latin typeface="Bahnschrift Condensed"/>
              </a:rPr>
              <a:t>Мехвод</a:t>
            </a:r>
          </a:p>
          <a:p>
            <a:pPr lvl="1"/>
            <a:r>
              <a:rPr sz="1600">
                <a:latin typeface="Bahnschrift Condensed"/>
              </a:rPr>
              <a:t>Наводчик</a:t>
            </a:r>
          </a:p>
          <a:p>
            <a:pPr lvl="1"/>
            <a:r>
              <a:rPr sz="1600">
                <a:latin typeface="Bahnschrift Condensed"/>
              </a:rPr>
              <a:t>Командир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95CFA6-EF4C-2A24-418F-6F7A19BF6BC5}"/>
              </a:ext>
            </a:extLst>
          </p:cNvPr>
          <p:cNvSpPr txBox="1"/>
          <p:nvPr/>
        </p:nvSpPr>
        <p:spPr>
          <a:xfrm>
            <a:off x="4039340" y="1169748"/>
            <a:ext cx="106532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500">
                <a:latin typeface="Bahnschrift Condensed" panose="020B0502040204020203" pitchFamily="34" charset="0"/>
              </a:rPr>
              <a:t>Девит</a:t>
            </a:r>
          </a:p>
        </p:txBody>
      </p:sp>
      <p:pic>
        <p:nvPicPr>
          <p:cNvPr id="4098" name="Picture 2" descr="The Devitt Mk. III from the front">
            <a:extLst>
              <a:ext uri="{FF2B5EF4-FFF2-40B4-BE49-F238E27FC236}">
                <a16:creationId xmlns:a16="http://schemas.microsoft.com/office/drawing/2014/main" id="{CB05BC1E-41B9-334E-53AA-C5E75E42B0F8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398" y="607290"/>
            <a:ext cx="3067200" cy="238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The Devitt Mk. III from the rear">
            <a:extLst>
              <a:ext uri="{FF2B5EF4-FFF2-40B4-BE49-F238E27FC236}">
                <a16:creationId xmlns:a16="http://schemas.microsoft.com/office/drawing/2014/main" id="{3950B813-5AC9-137F-BA30-44EF75E86D65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3402" y="607290"/>
            <a:ext cx="3067200" cy="238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69445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A737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07290"/>
          </a:xfrm>
        </p:spPr>
        <p:txBody>
          <a:bodyPr>
            <a:normAutofit/>
          </a:bodyPr>
          <a:lstStyle/>
          <a:p>
            <a:r>
              <a:rPr lang="en-US" sz="3200">
                <a:latin typeface="Bahnschrift Condensed" panose="020B0502040204020203" pitchFamily="34" charset="0"/>
              </a:rPr>
              <a:t>Devitt Ironhide Mk. IV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6778D4-C159-F89E-C149-93D074E89FFC}"/>
              </a:ext>
            </a:extLst>
          </p:cNvPr>
          <p:cNvSpPr txBox="1"/>
          <p:nvPr/>
        </p:nvSpPr>
        <p:spPr>
          <a:xfrm>
            <a:off x="293398" y="3138584"/>
            <a:ext cx="4018100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sz="1600">
                <a:latin typeface="Bahnschrift Condensed"/>
              </a:rPr>
              <a:t>ХП - 1950 ед</a:t>
            </a:r>
          </a:p>
          <a:p>
            <a:r>
              <a:rPr sz="1600">
                <a:latin typeface="Bahnschrift Condensed"/>
              </a:rPr>
              <a:t>Броня - 14000 ед</a:t>
            </a:r>
          </a:p>
          <a:p>
            <a:r>
              <a:rPr sz="1600">
                <a:latin typeface="Bahnschrift Condensed"/>
              </a:rPr>
              <a:t>Подбит при - &lt;20% ХП</a:t>
            </a:r>
          </a:p>
          <a:p>
            <a:r>
              <a:rPr sz="1600">
                <a:latin typeface="Bahnschrift Condensed"/>
              </a:rPr>
              <a:t>П.П/У: | 20мм - 7-11/9-13 | фласки - 5/6 | липкие бомбы - 4/5 | рпг - 4/5 | 40мм - 4/4 | нкг - 3/4 | 68мм - 3/4 | мины - 2/3 | 75мм - 2/2 | 94.5мм - 1/2 |</a:t>
            </a:r>
          </a:p>
          <a:p>
            <a:r>
              <a:rPr sz="1600">
                <a:latin typeface="Bahnschrift Condensed"/>
              </a:rPr>
              <a:t>Базовый шанс пробития - 30%</a:t>
            </a:r>
          </a:p>
          <a:p>
            <a:r>
              <a:rPr sz="1600">
                <a:latin typeface="Bahnschrift Condensed"/>
              </a:rPr>
              <a:t>Максимальная степень износа танковой брони - 67%</a:t>
            </a:r>
          </a:p>
          <a:p>
            <a:r>
              <a:rPr sz="1600">
                <a:latin typeface="Bahnschrift Condensed"/>
              </a:rPr>
              <a:t>Шанс подбития подсистем:</a:t>
            </a:r>
          </a:p>
          <a:p>
            <a:pPr lvl="1"/>
            <a:r>
              <a:rPr sz="1600">
                <a:latin typeface="Bahnschrift Condensed"/>
              </a:rPr>
              <a:t>Гусеницы - 25%</a:t>
            </a:r>
          </a:p>
          <a:p>
            <a:pPr lvl="1"/>
            <a:r>
              <a:rPr sz="1600">
                <a:latin typeface="Bahnschrift Condensed"/>
              </a:rPr>
              <a:t>Топливный бак - 20%</a:t>
            </a:r>
          </a:p>
          <a:p>
            <a:pPr lvl="1"/>
            <a:r>
              <a:rPr sz="1600">
                <a:latin typeface="Bahnschrift Condensed"/>
              </a:rPr>
              <a:t>Орудие - 20%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FA6D14-3E7B-8FEB-9C98-020D1F0A7704}"/>
              </a:ext>
            </a:extLst>
          </p:cNvPr>
          <p:cNvSpPr txBox="1"/>
          <p:nvPr/>
        </p:nvSpPr>
        <p:spPr>
          <a:xfrm>
            <a:off x="4311498" y="3138584"/>
            <a:ext cx="483250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sz="1600">
                <a:latin typeface="Bahnschrift Condensed"/>
              </a:rPr>
              <a:t>Стоимость полной починки - 135 бматов</a:t>
            </a:r>
          </a:p>
          <a:p>
            <a:r>
              <a:rPr sz="1600">
                <a:latin typeface="Bahnschrift Condensed"/>
              </a:rPr>
              <a:t>Скорость: по дороге - 7.72 м/с, по внедорожью - 5.40 м/с</a:t>
            </a:r>
          </a:p>
          <a:p>
            <a:r>
              <a:rPr sz="1600">
                <a:latin typeface="Bahnschrift Condensed"/>
              </a:rPr>
              <a:t>Объём бака: 200 л</a:t>
            </a:r>
          </a:p>
          <a:p>
            <a:r>
              <a:rPr sz="1600">
                <a:latin typeface="Bahnschrift Condensed"/>
              </a:rPr>
              <a:t>Потребление: 9 л/мин</a:t>
            </a:r>
          </a:p>
          <a:p>
            <a:r>
              <a:rPr sz="1600">
                <a:latin typeface="Bahnschrift Condensed"/>
              </a:rPr>
              <a:t>Время хода: 22:13</a:t>
            </a:r>
          </a:p>
          <a:p>
            <a:r>
              <a:rPr sz="1600">
                <a:latin typeface="Bahnschrift Condensed"/>
              </a:rPr>
              <a:t>Вооружение:</a:t>
            </a:r>
          </a:p>
          <a:p>
            <a:pPr lvl="1"/>
            <a:r>
              <a:rPr sz="1600">
                <a:latin typeface="Bahnschrift Condensed"/>
              </a:rPr>
              <a:t>40-мм пушка | 2 + 5 сек. | 40 метров</a:t>
            </a:r>
          </a:p>
          <a:p>
            <a:r>
              <a:rPr sz="1600">
                <a:latin typeface="Bahnschrift Condensed"/>
              </a:rPr>
              <a:t>Экипаж:</a:t>
            </a:r>
          </a:p>
          <a:p>
            <a:pPr lvl="1"/>
            <a:r>
              <a:rPr sz="1600">
                <a:latin typeface="Bahnschrift Condensed"/>
              </a:rPr>
              <a:t>Мехвод</a:t>
            </a:r>
          </a:p>
          <a:p>
            <a:pPr lvl="1"/>
            <a:r>
              <a:rPr sz="1600">
                <a:latin typeface="Bahnschrift Condensed"/>
              </a:rPr>
              <a:t>Наводчик</a:t>
            </a:r>
          </a:p>
          <a:p>
            <a:pPr lvl="1"/>
            <a:r>
              <a:rPr sz="1600">
                <a:latin typeface="Bahnschrift Condensed"/>
              </a:rPr>
              <a:t>Командир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95CFA6-EF4C-2A24-418F-6F7A19BF6BC5}"/>
              </a:ext>
            </a:extLst>
          </p:cNvPr>
          <p:cNvSpPr txBox="1"/>
          <p:nvPr/>
        </p:nvSpPr>
        <p:spPr>
          <a:xfrm>
            <a:off x="3639844" y="1169747"/>
            <a:ext cx="1864311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500">
                <a:latin typeface="Bahnschrift Condensed" panose="020B0502040204020203" pitchFamily="34" charset="0"/>
              </a:rPr>
              <a:t>Айронхайд</a:t>
            </a:r>
          </a:p>
        </p:txBody>
      </p:sp>
      <p:pic>
        <p:nvPicPr>
          <p:cNvPr id="5122" name="Picture 2" descr="The Devitt Ironhide Mk. IV from the front">
            <a:extLst>
              <a:ext uri="{FF2B5EF4-FFF2-40B4-BE49-F238E27FC236}">
                <a16:creationId xmlns:a16="http://schemas.microsoft.com/office/drawing/2014/main" id="{824BEEE6-7B62-C7FE-B737-7FA67D3139CD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327" y="607290"/>
            <a:ext cx="3067200" cy="238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The Devitt Ironhide Mk. IV from the rear">
            <a:extLst>
              <a:ext uri="{FF2B5EF4-FFF2-40B4-BE49-F238E27FC236}">
                <a16:creationId xmlns:a16="http://schemas.microsoft.com/office/drawing/2014/main" id="{2119D5B6-FC2D-FB62-85C3-11E5E4BC9A71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8472" y="607289"/>
            <a:ext cx="3067200" cy="238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09885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8A39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07290"/>
          </a:xfrm>
        </p:spPr>
        <p:txBody>
          <a:bodyPr>
            <a:normAutofit/>
          </a:bodyPr>
          <a:lstStyle/>
          <a:p>
            <a:r>
              <a:rPr lang="en-US" sz="3200">
                <a:latin typeface="Bahnschrift Condensed" panose="020B0502040204020203" pitchFamily="34" charset="0"/>
              </a:rPr>
              <a:t>H-5 “Hatchet”</a:t>
            </a:r>
            <a:endParaRPr sz="3200">
              <a:latin typeface="Bahnschrift Condensed" panose="020B05020402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6778D4-C159-F89E-C149-93D074E89FFC}"/>
              </a:ext>
            </a:extLst>
          </p:cNvPr>
          <p:cNvSpPr txBox="1"/>
          <p:nvPr/>
        </p:nvSpPr>
        <p:spPr>
          <a:xfrm>
            <a:off x="293398" y="3138584"/>
            <a:ext cx="4018100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sz="1600">
                <a:latin typeface="Bahnschrift Condensed"/>
              </a:rPr>
              <a:t>ХП - 1950 ед</a:t>
            </a:r>
          </a:p>
          <a:p>
            <a:r>
              <a:rPr sz="1600">
                <a:latin typeface="Bahnschrift Condensed"/>
              </a:rPr>
              <a:t>Броня - 9100 ед</a:t>
            </a:r>
          </a:p>
          <a:p>
            <a:r>
              <a:rPr sz="1600">
                <a:latin typeface="Bahnschrift Condensed"/>
              </a:rPr>
              <a:t>Подбит при - &lt;30% ХП</a:t>
            </a:r>
          </a:p>
          <a:p>
            <a:r>
              <a:rPr sz="1600">
                <a:latin typeface="Bahnschrift Condensed"/>
              </a:rPr>
              <a:t>П.П/У: | 20мм - 7-10/9-13 | фласки - 5/6 | липкие бомбы - 4/5 | рпг - 4/5 | 40мм - 3/4 | нкг - 3/4 | 68мм - 3/4 | мины - 2/3 | 75мм - 1/2 | 94.5мм - 1/2 |</a:t>
            </a:r>
          </a:p>
          <a:p>
            <a:r>
              <a:rPr sz="1600">
                <a:latin typeface="Bahnschrift Condensed"/>
              </a:rPr>
              <a:t>Базовый шанс пробития - 33%</a:t>
            </a:r>
          </a:p>
          <a:p>
            <a:r>
              <a:rPr sz="1600">
                <a:latin typeface="Bahnschrift Condensed"/>
              </a:rPr>
              <a:t>Максимальная степень износа танковой брони - 67%</a:t>
            </a:r>
          </a:p>
          <a:p>
            <a:r>
              <a:rPr sz="1600">
                <a:latin typeface="Bahnschrift Condensed"/>
              </a:rPr>
              <a:t>Шанс подбития подсистем:</a:t>
            </a:r>
          </a:p>
          <a:p>
            <a:pPr lvl="1"/>
            <a:r>
              <a:rPr sz="1600">
                <a:latin typeface="Bahnschrift Condensed"/>
              </a:rPr>
              <a:t>Гусеницы - 30%</a:t>
            </a:r>
          </a:p>
          <a:p>
            <a:pPr lvl="1"/>
            <a:r>
              <a:rPr sz="1600">
                <a:latin typeface="Bahnschrift Condensed"/>
              </a:rPr>
              <a:t>Топливный бак - 20%</a:t>
            </a:r>
          </a:p>
          <a:p>
            <a:pPr lvl="1"/>
            <a:r>
              <a:rPr sz="1600">
                <a:latin typeface="Bahnschrift Condensed"/>
              </a:rPr>
              <a:t>Орудие - 25%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FA6D14-3E7B-8FEB-9C98-020D1F0A7704}"/>
              </a:ext>
            </a:extLst>
          </p:cNvPr>
          <p:cNvSpPr txBox="1"/>
          <p:nvPr/>
        </p:nvSpPr>
        <p:spPr>
          <a:xfrm>
            <a:off x="4311498" y="3138584"/>
            <a:ext cx="483250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sz="1600">
                <a:latin typeface="Bahnschrift Condensed"/>
              </a:rPr>
              <a:t>Стоимость полной починки - 135 бматов</a:t>
            </a:r>
          </a:p>
          <a:p>
            <a:r>
              <a:rPr sz="1600">
                <a:latin typeface="Bahnschrift Condensed"/>
              </a:rPr>
              <a:t>Скорость: по дороге - 8.27 м/с, по внедорожью - 5.79 м/с</a:t>
            </a:r>
          </a:p>
          <a:p>
            <a:r>
              <a:rPr sz="1600">
                <a:latin typeface="Bahnschrift Condensed"/>
              </a:rPr>
              <a:t>Объём бака: 225 л</a:t>
            </a:r>
          </a:p>
          <a:p>
            <a:r>
              <a:rPr sz="1600">
                <a:latin typeface="Bahnschrift Condensed"/>
              </a:rPr>
              <a:t>Потребление: 6 л/мин</a:t>
            </a:r>
          </a:p>
          <a:p>
            <a:r>
              <a:rPr sz="1600">
                <a:latin typeface="Bahnschrift Condensed"/>
              </a:rPr>
              <a:t>Время хода: 37:30</a:t>
            </a:r>
          </a:p>
          <a:p>
            <a:r>
              <a:rPr sz="1600">
                <a:latin typeface="Bahnschrift Condensed"/>
              </a:rPr>
              <a:t>Вооружение:</a:t>
            </a:r>
          </a:p>
          <a:p>
            <a:pPr lvl="1"/>
            <a:r>
              <a:rPr sz="1600">
                <a:latin typeface="Bahnschrift Condensed"/>
              </a:rPr>
              <a:t>40-мм пушка | 2 + 5.5 сек. | 40 метров</a:t>
            </a:r>
          </a:p>
          <a:p>
            <a:r>
              <a:rPr sz="1600">
                <a:latin typeface="Bahnschrift Condensed"/>
              </a:rPr>
              <a:t>Экипаж:</a:t>
            </a:r>
          </a:p>
          <a:p>
            <a:pPr lvl="1"/>
            <a:r>
              <a:rPr sz="1600">
                <a:latin typeface="Bahnschrift Condensed"/>
              </a:rPr>
              <a:t>Мехвод</a:t>
            </a:r>
          </a:p>
          <a:p>
            <a:pPr lvl="1"/>
            <a:r>
              <a:rPr sz="1600">
                <a:latin typeface="Bahnschrift Condensed"/>
              </a:rPr>
              <a:t>Наводчик</a:t>
            </a:r>
          </a:p>
          <a:p>
            <a:pPr lvl="1"/>
            <a:r>
              <a:rPr sz="1600">
                <a:latin typeface="Bahnschrift Condensed"/>
              </a:rPr>
              <a:t>Командир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95CFA6-EF4C-2A24-418F-6F7A19BF6BC5}"/>
              </a:ext>
            </a:extLst>
          </p:cNvPr>
          <p:cNvSpPr txBox="1"/>
          <p:nvPr/>
        </p:nvSpPr>
        <p:spPr>
          <a:xfrm>
            <a:off x="4000499" y="1170155"/>
            <a:ext cx="114300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500">
                <a:latin typeface="Bahnschrift Condensed"/>
              </a:rPr>
              <a:t>Хэтчет</a:t>
            </a:r>
            <a:endParaRPr sz="3500">
              <a:latin typeface="Bahnschrift Condensed"/>
            </a:endParaRPr>
          </a:p>
        </p:txBody>
      </p:sp>
      <p:pic>
        <p:nvPicPr>
          <p:cNvPr id="1026" name="Picture 2" descr="The H-5 “Hatchet” from the front">
            <a:extLst>
              <a:ext uri="{FF2B5EF4-FFF2-40B4-BE49-F238E27FC236}">
                <a16:creationId xmlns:a16="http://schemas.microsoft.com/office/drawing/2014/main" id="{0411D059-61C2-C5C0-6444-5062A8204A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398" y="607289"/>
            <a:ext cx="3066761" cy="2387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he H-5 “Hatchet” from the rear">
            <a:extLst>
              <a:ext uri="{FF2B5EF4-FFF2-40B4-BE49-F238E27FC236}">
                <a16:creationId xmlns:a16="http://schemas.microsoft.com/office/drawing/2014/main" id="{98D4E66F-45A9-D3BF-2B46-50EDE178EF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3840" y="607289"/>
            <a:ext cx="3066760" cy="2387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13717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A737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07290"/>
          </a:xfrm>
        </p:spPr>
        <p:txBody>
          <a:bodyPr>
            <a:normAutofit/>
          </a:bodyPr>
          <a:lstStyle/>
          <a:p>
            <a:r>
              <a:rPr lang="en-US" sz="3200">
                <a:latin typeface="Bahnschrift Condensed" panose="020B0502040204020203" pitchFamily="34" charset="0"/>
              </a:rPr>
              <a:t>Gallagher Highwayman Mk. III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6778D4-C159-F89E-C149-93D074E89FFC}"/>
              </a:ext>
            </a:extLst>
          </p:cNvPr>
          <p:cNvSpPr txBox="1"/>
          <p:nvPr/>
        </p:nvSpPr>
        <p:spPr>
          <a:xfrm>
            <a:off x="293398" y="3138584"/>
            <a:ext cx="4018100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sz="1600">
                <a:latin typeface="Bahnschrift Condensed"/>
              </a:rPr>
              <a:t>ХП - 2950 ед</a:t>
            </a:r>
          </a:p>
          <a:p>
            <a:r>
              <a:rPr sz="1600">
                <a:latin typeface="Bahnschrift Condensed"/>
              </a:rPr>
              <a:t>Броня - 11000 ед</a:t>
            </a:r>
          </a:p>
          <a:p>
            <a:r>
              <a:rPr sz="1600">
                <a:latin typeface="Bahnschrift Condensed"/>
              </a:rPr>
              <a:t>Подбит при - &lt;30% ХП</a:t>
            </a:r>
          </a:p>
          <a:p>
            <a:r>
              <a:rPr sz="1600">
                <a:latin typeface="Bahnschrift Condensed"/>
              </a:rPr>
              <a:t>П.П/У: | 20мм - 10-14/14-20 | фласки - 7/10 | липкие бомбы - 6/8 | рпг - 5/7 | 40мм - 5/6 | нкг - 4/6 | 68мм - 4/5 | мины - 3/4 | 75мм - 2/2 | 94.5мм - 2/2 |</a:t>
            </a:r>
          </a:p>
          <a:p>
            <a:r>
              <a:rPr sz="1600">
                <a:latin typeface="Bahnschrift Condensed"/>
              </a:rPr>
              <a:t>Базовый шанс пробития - 33%</a:t>
            </a:r>
          </a:p>
          <a:p>
            <a:r>
              <a:rPr sz="1600">
                <a:latin typeface="Bahnschrift Condensed"/>
              </a:rPr>
              <a:t>Максимальная степень износа танковой брони - 67%</a:t>
            </a:r>
          </a:p>
          <a:p>
            <a:r>
              <a:rPr sz="1600">
                <a:latin typeface="Bahnschrift Condensed"/>
              </a:rPr>
              <a:t>Шанс подбития подсистем:</a:t>
            </a:r>
          </a:p>
          <a:p>
            <a:pPr lvl="1"/>
            <a:r>
              <a:rPr sz="1600">
                <a:latin typeface="Bahnschrift Condensed"/>
              </a:rPr>
              <a:t>Гусеницы - 20%</a:t>
            </a:r>
          </a:p>
          <a:p>
            <a:pPr lvl="1"/>
            <a:r>
              <a:rPr sz="1600">
                <a:latin typeface="Bahnschrift Condensed"/>
              </a:rPr>
              <a:t>Топливный бак - 30%</a:t>
            </a:r>
          </a:p>
          <a:p>
            <a:pPr lvl="1"/>
            <a:r>
              <a:rPr sz="1600">
                <a:latin typeface="Bahnschrift Condensed"/>
              </a:rPr>
              <a:t>Орудие - 20%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FA6D14-3E7B-8FEB-9C98-020D1F0A7704}"/>
              </a:ext>
            </a:extLst>
          </p:cNvPr>
          <p:cNvSpPr txBox="1"/>
          <p:nvPr/>
        </p:nvSpPr>
        <p:spPr>
          <a:xfrm>
            <a:off x="4311498" y="3138584"/>
            <a:ext cx="483250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sz="1600">
                <a:latin typeface="Bahnschrift Condensed"/>
              </a:rPr>
              <a:t>Стоимость полной починки - 150 бматов</a:t>
            </a:r>
          </a:p>
          <a:p>
            <a:r>
              <a:rPr sz="1600">
                <a:latin typeface="Bahnschrift Condensed"/>
              </a:rPr>
              <a:t>Скорость: по дороге - 6.67 м/с, по внедорожью - 4.67 м/с</a:t>
            </a:r>
          </a:p>
          <a:p>
            <a:r>
              <a:rPr sz="1600">
                <a:latin typeface="Bahnschrift Condensed"/>
              </a:rPr>
              <a:t>Объём бака: 200 л</a:t>
            </a:r>
          </a:p>
          <a:p>
            <a:r>
              <a:rPr sz="1600">
                <a:latin typeface="Bahnschrift Condensed"/>
              </a:rPr>
              <a:t>Потребление: 6 л/мин</a:t>
            </a:r>
          </a:p>
          <a:p>
            <a:r>
              <a:rPr sz="1600">
                <a:latin typeface="Bahnschrift Condensed"/>
              </a:rPr>
              <a:t>Время хода: 33:20</a:t>
            </a:r>
          </a:p>
          <a:p>
            <a:r>
              <a:rPr sz="1600">
                <a:latin typeface="Bahnschrift Condensed"/>
              </a:rPr>
              <a:t>Вооружение:</a:t>
            </a:r>
          </a:p>
          <a:p>
            <a:pPr lvl="1"/>
            <a:r>
              <a:rPr sz="1600">
                <a:latin typeface="Bahnschrift Condensed"/>
              </a:rPr>
              <a:t>12,7-мм пулемет | 3.5 сек. | 35 метров</a:t>
            </a:r>
          </a:p>
          <a:p>
            <a:pPr lvl="1"/>
            <a:r>
              <a:rPr sz="1600">
                <a:latin typeface="Bahnschrift Condensed"/>
              </a:rPr>
              <a:t>Сдвоенная 20-мм пушка | 5 сек. | 35 метров</a:t>
            </a:r>
          </a:p>
          <a:p>
            <a:r>
              <a:rPr sz="1600">
                <a:latin typeface="Bahnschrift Condensed"/>
              </a:rPr>
              <a:t>Экипаж:</a:t>
            </a:r>
          </a:p>
          <a:p>
            <a:pPr lvl="1"/>
            <a:r>
              <a:rPr sz="1600">
                <a:latin typeface="Bahnschrift Condensed"/>
              </a:rPr>
              <a:t>Мехвод</a:t>
            </a:r>
          </a:p>
          <a:p>
            <a:pPr lvl="1"/>
            <a:r>
              <a:rPr sz="1600">
                <a:latin typeface="Bahnschrift Condensed"/>
              </a:rPr>
              <a:t>Наводчик</a:t>
            </a:r>
          </a:p>
          <a:p>
            <a:pPr lvl="1"/>
            <a:r>
              <a:rPr sz="1600">
                <a:latin typeface="Bahnschrift Condensed"/>
              </a:rPr>
              <a:t>Второй наводчик/Командир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95CFA6-EF4C-2A24-418F-6F7A19BF6BC5}"/>
              </a:ext>
            </a:extLst>
          </p:cNvPr>
          <p:cNvSpPr txBox="1"/>
          <p:nvPr/>
        </p:nvSpPr>
        <p:spPr>
          <a:xfrm>
            <a:off x="3513783" y="1169747"/>
            <a:ext cx="2116433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500">
                <a:latin typeface="Bahnschrift Condensed" panose="020B0502040204020203" pitchFamily="34" charset="0"/>
              </a:rPr>
              <a:t>Галахер с 20</a:t>
            </a:r>
          </a:p>
        </p:txBody>
      </p:sp>
      <p:pic>
        <p:nvPicPr>
          <p:cNvPr id="6146" name="Picture 2" descr="The Gallagher Highwayman Mk. III from the front">
            <a:extLst>
              <a:ext uri="{FF2B5EF4-FFF2-40B4-BE49-F238E27FC236}">
                <a16:creationId xmlns:a16="http://schemas.microsoft.com/office/drawing/2014/main" id="{6FCA2E09-77C1-0664-77DA-E3EDF0BFCDBA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327" y="607289"/>
            <a:ext cx="3067200" cy="238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The Gallagher Highwayman Mk. III from the rear">
            <a:extLst>
              <a:ext uri="{FF2B5EF4-FFF2-40B4-BE49-F238E27FC236}">
                <a16:creationId xmlns:a16="http://schemas.microsoft.com/office/drawing/2014/main" id="{17FFB8F2-07C5-768A-E421-6D38C66D037D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8473" y="607289"/>
            <a:ext cx="3067200" cy="238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08656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A737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07290"/>
          </a:xfrm>
        </p:spPr>
        <p:txBody>
          <a:bodyPr>
            <a:normAutofit/>
          </a:bodyPr>
          <a:lstStyle/>
          <a:p>
            <a:r>
              <a:rPr lang="en-US" sz="3200">
                <a:latin typeface="Bahnschrift Condensed" panose="020B0502040204020203" pitchFamily="34" charset="0"/>
              </a:rPr>
              <a:t>Silverhand Chieftain - Mk. VI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6778D4-C159-F89E-C149-93D074E89FFC}"/>
              </a:ext>
            </a:extLst>
          </p:cNvPr>
          <p:cNvSpPr txBox="1"/>
          <p:nvPr/>
        </p:nvSpPr>
        <p:spPr>
          <a:xfrm>
            <a:off x="293398" y="3138584"/>
            <a:ext cx="4018100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sz="1600">
                <a:latin typeface="Bahnschrift Condensed"/>
              </a:rPr>
              <a:t>ХП - 3100 ед</a:t>
            </a:r>
          </a:p>
          <a:p>
            <a:r>
              <a:rPr sz="1600">
                <a:latin typeface="Bahnschrift Condensed"/>
              </a:rPr>
              <a:t>Броня - 13300 ед</a:t>
            </a:r>
          </a:p>
          <a:p>
            <a:r>
              <a:rPr sz="1600">
                <a:latin typeface="Bahnschrift Condensed"/>
              </a:rPr>
              <a:t>Подбит при - &lt;30% ХП</a:t>
            </a:r>
          </a:p>
          <a:p>
            <a:r>
              <a:rPr sz="1600">
                <a:latin typeface="Bahnschrift Condensed"/>
              </a:rPr>
              <a:t>П.П/У: | 20мм - 10-15/14-21 | фласки - 7/10 | липкие бомбы - 6/8 | рпг - 5/7 | 40мм - 5/7 | нкг - 4/6 | 68мм - 4/6 | мины - 3/4 | 75мм - 2/3 | 94.5мм - 2/2 |</a:t>
            </a:r>
          </a:p>
          <a:p>
            <a:r>
              <a:rPr sz="1600">
                <a:latin typeface="Bahnschrift Condensed"/>
              </a:rPr>
              <a:t>Базовый шанс пробития - 27%</a:t>
            </a:r>
          </a:p>
          <a:p>
            <a:r>
              <a:rPr sz="1600">
                <a:latin typeface="Bahnschrift Condensed"/>
              </a:rPr>
              <a:t>Максимальная степень износа танковой брони - 67%</a:t>
            </a:r>
          </a:p>
          <a:p>
            <a:r>
              <a:rPr sz="1600">
                <a:latin typeface="Bahnschrift Condensed"/>
              </a:rPr>
              <a:t>Шанс подбития подсистем:</a:t>
            </a:r>
          </a:p>
          <a:p>
            <a:pPr lvl="1"/>
            <a:r>
              <a:rPr sz="1600">
                <a:latin typeface="Bahnschrift Condensed"/>
              </a:rPr>
              <a:t>Гусеницы - 30%</a:t>
            </a:r>
          </a:p>
          <a:p>
            <a:pPr lvl="1"/>
            <a:r>
              <a:rPr sz="1600">
                <a:latin typeface="Bahnschrift Condensed"/>
              </a:rPr>
              <a:t>Топливный бак - 15%</a:t>
            </a:r>
          </a:p>
          <a:p>
            <a:pPr lvl="1"/>
            <a:r>
              <a:rPr sz="1600">
                <a:latin typeface="Bahnschrift Condensed"/>
              </a:rPr>
              <a:t>Орудие - 20%</a:t>
            </a:r>
          </a:p>
          <a:p>
            <a:pPr lvl="1"/>
            <a:r>
              <a:rPr sz="1600">
                <a:latin typeface="Bahnschrift Condensed"/>
              </a:rPr>
              <a:t>Вторичное оружие - 30%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FA6D14-3E7B-8FEB-9C98-020D1F0A7704}"/>
              </a:ext>
            </a:extLst>
          </p:cNvPr>
          <p:cNvSpPr txBox="1"/>
          <p:nvPr/>
        </p:nvSpPr>
        <p:spPr>
          <a:xfrm>
            <a:off x="4311498" y="3138584"/>
            <a:ext cx="483250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sz="1600">
                <a:latin typeface="Bahnschrift Condensed"/>
              </a:rPr>
              <a:t>Стоимость полной починки - 170 бматов</a:t>
            </a:r>
          </a:p>
          <a:p>
            <a:r>
              <a:rPr sz="1600">
                <a:latin typeface="Bahnschrift Condensed"/>
              </a:rPr>
              <a:t>Скорость: по дороге - 7.75 м/с, по внедорожью - 5.42 м/с</a:t>
            </a:r>
          </a:p>
          <a:p>
            <a:r>
              <a:rPr sz="1600">
                <a:latin typeface="Bahnschrift Condensed"/>
              </a:rPr>
              <a:t>Объём бака: 225 л</a:t>
            </a:r>
          </a:p>
          <a:p>
            <a:r>
              <a:rPr sz="1600">
                <a:latin typeface="Bahnschrift Condensed"/>
              </a:rPr>
              <a:t>Потребление: 9 л/мин</a:t>
            </a:r>
          </a:p>
          <a:p>
            <a:r>
              <a:rPr sz="1600">
                <a:latin typeface="Bahnschrift Condensed"/>
              </a:rPr>
              <a:t>Время хода: 25:00</a:t>
            </a:r>
          </a:p>
          <a:p>
            <a:r>
              <a:rPr sz="1600">
                <a:latin typeface="Bahnschrift Condensed"/>
              </a:rPr>
              <a:t>Вооружение:</a:t>
            </a:r>
          </a:p>
          <a:p>
            <a:pPr lvl="1"/>
            <a:r>
              <a:rPr sz="1600">
                <a:latin typeface="Bahnschrift Condensed"/>
              </a:rPr>
              <a:t>12,7-мм двухствольный пулемет | 5 сек. | 35 метров</a:t>
            </a:r>
          </a:p>
          <a:p>
            <a:pPr lvl="1"/>
            <a:r>
              <a:rPr sz="1600">
                <a:latin typeface="Bahnschrift Condensed"/>
              </a:rPr>
              <a:t>250-мм миномет | 2 + 5.5 сек. | 6-25 метров</a:t>
            </a:r>
          </a:p>
          <a:p>
            <a:r>
              <a:rPr sz="1600">
                <a:latin typeface="Bahnschrift Condensed"/>
              </a:rPr>
              <a:t>Экипаж:</a:t>
            </a:r>
          </a:p>
          <a:p>
            <a:pPr lvl="1"/>
            <a:r>
              <a:rPr sz="1600">
                <a:latin typeface="Bahnschrift Condensed"/>
              </a:rPr>
              <a:t>Мехвод</a:t>
            </a:r>
          </a:p>
          <a:p>
            <a:pPr lvl="1"/>
            <a:r>
              <a:rPr sz="1600">
                <a:latin typeface="Bahnschrift Condensed"/>
              </a:rPr>
              <a:t>Наводчик</a:t>
            </a:r>
          </a:p>
          <a:p>
            <a:pPr lvl="1"/>
            <a:r>
              <a:rPr sz="1600">
                <a:latin typeface="Bahnschrift Condensed"/>
              </a:rPr>
              <a:t>Второй наводчик</a:t>
            </a:r>
          </a:p>
          <a:p>
            <a:pPr lvl="1"/>
            <a:r>
              <a:rPr sz="1600">
                <a:latin typeface="Bahnschrift Condensed"/>
              </a:rPr>
              <a:t>Командир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95CFA6-EF4C-2A24-418F-6F7A19BF6BC5}"/>
              </a:ext>
            </a:extLst>
          </p:cNvPr>
          <p:cNvSpPr txBox="1"/>
          <p:nvPr/>
        </p:nvSpPr>
        <p:spPr>
          <a:xfrm>
            <a:off x="3848470" y="1169747"/>
            <a:ext cx="144706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500">
                <a:latin typeface="Bahnschrift Condensed" panose="020B0502040204020203" pitchFamily="34" charset="0"/>
              </a:rPr>
              <a:t>Чифтейн</a:t>
            </a:r>
          </a:p>
        </p:txBody>
      </p:sp>
      <p:pic>
        <p:nvPicPr>
          <p:cNvPr id="7170" name="Picture 2" descr="The Silverhand Chieftain - Mk. VI from the front">
            <a:extLst>
              <a:ext uri="{FF2B5EF4-FFF2-40B4-BE49-F238E27FC236}">
                <a16:creationId xmlns:a16="http://schemas.microsoft.com/office/drawing/2014/main" id="{5EBC2C76-6231-D183-9F4C-DED85E6714B1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398" y="607289"/>
            <a:ext cx="3067200" cy="238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The Silverhand Chieftain - Mk. VI from the rear">
            <a:extLst>
              <a:ext uri="{FF2B5EF4-FFF2-40B4-BE49-F238E27FC236}">
                <a16:creationId xmlns:a16="http://schemas.microsoft.com/office/drawing/2014/main" id="{875328E8-4BE8-0915-D612-607EEBC01A5E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3402" y="607290"/>
            <a:ext cx="3067200" cy="238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05232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A737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07290"/>
          </a:xfrm>
        </p:spPr>
        <p:txBody>
          <a:bodyPr>
            <a:normAutofit/>
          </a:bodyPr>
          <a:lstStyle/>
          <a:p>
            <a:r>
              <a:rPr lang="en-US" sz="3200">
                <a:latin typeface="Bahnschrift Condensed" panose="020B0502040204020203" pitchFamily="34" charset="0"/>
              </a:rPr>
              <a:t>Silverhand Lordscar - Mk. X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6778D4-C159-F89E-C149-93D074E89FFC}"/>
              </a:ext>
            </a:extLst>
          </p:cNvPr>
          <p:cNvSpPr txBox="1"/>
          <p:nvPr/>
        </p:nvSpPr>
        <p:spPr>
          <a:xfrm>
            <a:off x="293398" y="3138584"/>
            <a:ext cx="4018100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sz="1600">
                <a:latin typeface="Bahnschrift Condensed"/>
              </a:rPr>
              <a:t>ХП - 3100 ед</a:t>
            </a:r>
          </a:p>
          <a:p>
            <a:r>
              <a:rPr sz="1600">
                <a:latin typeface="Bahnschrift Condensed"/>
              </a:rPr>
              <a:t>Броня - 10500 ед</a:t>
            </a:r>
          </a:p>
          <a:p>
            <a:r>
              <a:rPr sz="1600">
                <a:latin typeface="Bahnschrift Condensed"/>
              </a:rPr>
              <a:t>Подбит при - &lt;30% ХП</a:t>
            </a:r>
          </a:p>
          <a:p>
            <a:r>
              <a:rPr sz="1600">
                <a:latin typeface="Bahnschrift Condensed"/>
              </a:rPr>
              <a:t>П.П/У: | 20мм - 10-15/14-21 | фласки - 7/10 | липкие бомбы - 6/8 | рпг - 5/7 | 40мм - 5/7 | нкг - 4/6 | 68мм - 4/6 | мины - 3/4 | 75мм - 2/3 | 94.5мм - 2/2 |</a:t>
            </a:r>
          </a:p>
          <a:p>
            <a:r>
              <a:rPr sz="1600">
                <a:latin typeface="Bahnschrift Condensed"/>
              </a:rPr>
              <a:t>Базовый шанс пробития - 30%</a:t>
            </a:r>
          </a:p>
          <a:p>
            <a:r>
              <a:rPr sz="1600">
                <a:latin typeface="Bahnschrift Condensed"/>
              </a:rPr>
              <a:t>Максимальная степень износа танковой брони - 67%</a:t>
            </a:r>
          </a:p>
          <a:p>
            <a:r>
              <a:rPr sz="1600">
                <a:latin typeface="Bahnschrift Condensed"/>
              </a:rPr>
              <a:t>Шанс подбития подсистем:</a:t>
            </a:r>
          </a:p>
          <a:p>
            <a:pPr lvl="1"/>
            <a:r>
              <a:rPr sz="1600">
                <a:latin typeface="Bahnschrift Condensed"/>
              </a:rPr>
              <a:t>Гусеницы - 30%</a:t>
            </a:r>
          </a:p>
          <a:p>
            <a:pPr lvl="1"/>
            <a:r>
              <a:rPr sz="1600">
                <a:latin typeface="Bahnschrift Condensed"/>
              </a:rPr>
              <a:t>Топливный бак - 20%</a:t>
            </a:r>
          </a:p>
          <a:p>
            <a:pPr lvl="1"/>
            <a:r>
              <a:rPr sz="1600">
                <a:latin typeface="Bahnschrift Condensed"/>
              </a:rPr>
              <a:t>Орудие - 20%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FA6D14-3E7B-8FEB-9C98-020D1F0A7704}"/>
              </a:ext>
            </a:extLst>
          </p:cNvPr>
          <p:cNvSpPr txBox="1"/>
          <p:nvPr/>
        </p:nvSpPr>
        <p:spPr>
          <a:xfrm>
            <a:off x="4311498" y="3138584"/>
            <a:ext cx="483250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sz="1600">
                <a:latin typeface="Bahnschrift Condensed"/>
              </a:rPr>
              <a:t>Стоимость полной починки - 200 бматов</a:t>
            </a:r>
          </a:p>
          <a:p>
            <a:r>
              <a:rPr sz="1600">
                <a:latin typeface="Bahnschrift Condensed"/>
              </a:rPr>
              <a:t>Скорость: по дороге - 7.75 м/с, по внедорожью - 5.42 м/с</a:t>
            </a:r>
          </a:p>
          <a:p>
            <a:r>
              <a:rPr sz="1600">
                <a:latin typeface="Bahnschrift Condensed"/>
              </a:rPr>
              <a:t>Объём бака: 275 л</a:t>
            </a:r>
          </a:p>
          <a:p>
            <a:r>
              <a:rPr sz="1600">
                <a:latin typeface="Bahnschrift Condensed"/>
              </a:rPr>
              <a:t>Потребление: 9 л/мин</a:t>
            </a:r>
          </a:p>
          <a:p>
            <a:r>
              <a:rPr sz="1600">
                <a:latin typeface="Bahnschrift Condensed"/>
              </a:rPr>
              <a:t>Время хода: 30:33</a:t>
            </a:r>
          </a:p>
          <a:p>
            <a:r>
              <a:rPr sz="1600">
                <a:latin typeface="Bahnschrift Condensed"/>
              </a:rPr>
              <a:t>Вооружение:</a:t>
            </a:r>
          </a:p>
          <a:p>
            <a:pPr lvl="1"/>
            <a:r>
              <a:rPr sz="1600">
                <a:latin typeface="Bahnschrift Condensed"/>
              </a:rPr>
              <a:t>94,5-мм пушка | 6 сек. | 40 метров</a:t>
            </a:r>
          </a:p>
          <a:p>
            <a:r>
              <a:rPr sz="1600">
                <a:latin typeface="Bahnschrift Condensed"/>
              </a:rPr>
              <a:t>Экипаж:</a:t>
            </a:r>
          </a:p>
          <a:p>
            <a:pPr lvl="1"/>
            <a:r>
              <a:rPr sz="1600">
                <a:latin typeface="Bahnschrift Condensed"/>
              </a:rPr>
              <a:t>Мехвод</a:t>
            </a:r>
          </a:p>
          <a:p>
            <a:pPr lvl="1"/>
            <a:r>
              <a:rPr sz="1600">
                <a:latin typeface="Bahnschrift Condensed"/>
              </a:rPr>
              <a:t>Наводчик</a:t>
            </a:r>
          </a:p>
          <a:p>
            <a:pPr lvl="1"/>
            <a:r>
              <a:rPr sz="1600">
                <a:latin typeface="Bahnschrift Condensed"/>
              </a:rPr>
              <a:t>Инженер</a:t>
            </a:r>
          </a:p>
          <a:p>
            <a:pPr lvl="1"/>
            <a:r>
              <a:rPr sz="1600">
                <a:latin typeface="Bahnschrift Condensed"/>
              </a:rPr>
              <a:t>Пассажир/Командир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95CFA6-EF4C-2A24-418F-6F7A19BF6BC5}"/>
              </a:ext>
            </a:extLst>
          </p:cNvPr>
          <p:cNvSpPr txBox="1"/>
          <p:nvPr/>
        </p:nvSpPr>
        <p:spPr>
          <a:xfrm>
            <a:off x="3755254" y="1176518"/>
            <a:ext cx="163349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500">
                <a:latin typeface="Bahnschrift Condensed" panose="020B0502040204020203" pitchFamily="34" charset="0"/>
              </a:rPr>
              <a:t>Лордскар</a:t>
            </a:r>
          </a:p>
          <a:p>
            <a:pPr algn="ctr"/>
            <a:r>
              <a:rPr lang="ru-RU" sz="3500">
                <a:latin typeface="Bahnschrift Condensed" panose="020B0502040204020203" pitchFamily="34" charset="0"/>
              </a:rPr>
              <a:t>ванна</a:t>
            </a:r>
          </a:p>
        </p:txBody>
      </p:sp>
      <p:pic>
        <p:nvPicPr>
          <p:cNvPr id="8194" name="Picture 2" descr="The Silverhand Lordscar Mk. X from the front">
            <a:extLst>
              <a:ext uri="{FF2B5EF4-FFF2-40B4-BE49-F238E27FC236}">
                <a16:creationId xmlns:a16="http://schemas.microsoft.com/office/drawing/2014/main" id="{DD14D711-4008-A2E6-0939-8714FAE9DFDF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327" y="607290"/>
            <a:ext cx="3067200" cy="238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The Silverhand Lordscar Mk. X from the rear">
            <a:extLst>
              <a:ext uri="{FF2B5EF4-FFF2-40B4-BE49-F238E27FC236}">
                <a16:creationId xmlns:a16="http://schemas.microsoft.com/office/drawing/2014/main" id="{56B2F58C-CD7C-5FCE-10D9-42C45DF0711B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8472" y="607290"/>
            <a:ext cx="3067200" cy="238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20888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A737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07290"/>
          </a:xfrm>
        </p:spPr>
        <p:txBody>
          <a:bodyPr>
            <a:normAutofit/>
          </a:bodyPr>
          <a:lstStyle/>
          <a:p>
            <a:r>
              <a:rPr lang="en-US" sz="3200">
                <a:latin typeface="Bahnschrift Condensed" panose="020B0502040204020203" pitchFamily="34" charset="0"/>
              </a:rPr>
              <a:t>Noble Widow MK. XIV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6778D4-C159-F89E-C149-93D074E89FFC}"/>
              </a:ext>
            </a:extLst>
          </p:cNvPr>
          <p:cNvSpPr txBox="1"/>
          <p:nvPr/>
        </p:nvSpPr>
        <p:spPr>
          <a:xfrm>
            <a:off x="293398" y="3138584"/>
            <a:ext cx="4018100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sz="1600">
                <a:latin typeface="Bahnschrift Condensed"/>
              </a:rPr>
              <a:t>ХП - 2200 ед</a:t>
            </a:r>
          </a:p>
          <a:p>
            <a:r>
              <a:rPr sz="1600">
                <a:latin typeface="Bahnschrift Condensed"/>
              </a:rPr>
              <a:t>Броня - 17650 ед</a:t>
            </a:r>
          </a:p>
          <a:p>
            <a:r>
              <a:rPr sz="1600">
                <a:latin typeface="Bahnschrift Condensed"/>
              </a:rPr>
              <a:t>Подбит при - &lt;30% ХП</a:t>
            </a:r>
          </a:p>
          <a:p>
            <a:r>
              <a:rPr sz="1600">
                <a:latin typeface="Bahnschrift Condensed"/>
              </a:rPr>
              <a:t>П.П/У: | 20мм - 7-11/10-15 | фласки - 5/7 | липкие бомбы - 4/6 | рпг - 4/5 | 40мм - 4/5 | нкг - 3/4 | 68мм - 3/4 | мины - 2/3 | 75мм - 2/2 | 94.5мм - 1/2 |</a:t>
            </a:r>
          </a:p>
          <a:p>
            <a:r>
              <a:rPr sz="1600">
                <a:latin typeface="Bahnschrift Condensed"/>
              </a:rPr>
              <a:t>Базовый шанс пробития - 17%</a:t>
            </a:r>
          </a:p>
          <a:p>
            <a:r>
              <a:rPr sz="1600">
                <a:latin typeface="Bahnschrift Condensed"/>
              </a:rPr>
              <a:t>Максимальная степень износа танковой брони - 50%</a:t>
            </a:r>
          </a:p>
          <a:p>
            <a:r>
              <a:rPr sz="1600">
                <a:latin typeface="Bahnschrift Condensed"/>
              </a:rPr>
              <a:t>Шанс подбития подсистем:</a:t>
            </a:r>
          </a:p>
          <a:p>
            <a:pPr lvl="1"/>
            <a:r>
              <a:rPr sz="1600">
                <a:latin typeface="Bahnschrift Condensed"/>
              </a:rPr>
              <a:t>Гусеницы - 20%</a:t>
            </a:r>
          </a:p>
          <a:p>
            <a:pPr lvl="1"/>
            <a:r>
              <a:rPr sz="1600">
                <a:latin typeface="Bahnschrift Condensed"/>
              </a:rPr>
              <a:t>Топливный бак - 40%</a:t>
            </a:r>
          </a:p>
          <a:p>
            <a:pPr lvl="1"/>
            <a:r>
              <a:rPr sz="1600">
                <a:latin typeface="Bahnschrift Condensed"/>
              </a:rPr>
              <a:t>Орудие - 20%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FA6D14-3E7B-8FEB-9C98-020D1F0A7704}"/>
              </a:ext>
            </a:extLst>
          </p:cNvPr>
          <p:cNvSpPr txBox="1"/>
          <p:nvPr/>
        </p:nvSpPr>
        <p:spPr>
          <a:xfrm>
            <a:off x="4311498" y="3138584"/>
            <a:ext cx="483250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sz="1600">
                <a:latin typeface="Bahnschrift Condensed"/>
              </a:rPr>
              <a:t>Стоимость полной починки - 150 бматов</a:t>
            </a:r>
          </a:p>
          <a:p>
            <a:r>
              <a:rPr sz="1600">
                <a:latin typeface="Bahnschrift Condensed"/>
              </a:rPr>
              <a:t>Скорость: по дороге - 3.94 м/с, по внедорожью - 2.76 м/с</a:t>
            </a:r>
          </a:p>
          <a:p>
            <a:r>
              <a:rPr sz="1600">
                <a:latin typeface="Bahnschrift Condensed"/>
              </a:rPr>
              <a:t>Объём бака: 225 л</a:t>
            </a:r>
          </a:p>
          <a:p>
            <a:r>
              <a:rPr sz="1600">
                <a:latin typeface="Bahnschrift Condensed"/>
              </a:rPr>
              <a:t>Потребление: 1 л/мин</a:t>
            </a:r>
          </a:p>
          <a:p>
            <a:r>
              <a:rPr sz="1600">
                <a:latin typeface="Bahnschrift Condensed"/>
              </a:rPr>
              <a:t>Время хода: 15:00</a:t>
            </a:r>
          </a:p>
          <a:p>
            <a:r>
              <a:rPr sz="1600">
                <a:latin typeface="Bahnschrift Condensed"/>
              </a:rPr>
              <a:t>Вооружение:</a:t>
            </a:r>
          </a:p>
          <a:p>
            <a:pPr lvl="1"/>
            <a:r>
              <a:rPr sz="1600">
                <a:latin typeface="Bahnschrift Condensed"/>
              </a:rPr>
              <a:t>68-мм пушка | 2 + 4.5 сек. | 40 метров</a:t>
            </a:r>
          </a:p>
          <a:p>
            <a:r>
              <a:rPr sz="1600">
                <a:latin typeface="Bahnschrift Condensed"/>
              </a:rPr>
              <a:t>Экипаж:</a:t>
            </a:r>
          </a:p>
          <a:p>
            <a:pPr lvl="1"/>
            <a:r>
              <a:rPr sz="1600">
                <a:latin typeface="Bahnschrift Condensed"/>
              </a:rPr>
              <a:t>Мехвод</a:t>
            </a:r>
          </a:p>
          <a:p>
            <a:pPr lvl="1"/>
            <a:r>
              <a:rPr sz="1600">
                <a:latin typeface="Bahnschrift Condensed"/>
              </a:rPr>
              <a:t>Наводчик</a:t>
            </a:r>
          </a:p>
          <a:p>
            <a:pPr lvl="1"/>
            <a:r>
              <a:rPr sz="1600">
                <a:latin typeface="Bahnschrift Condensed"/>
              </a:rPr>
              <a:t>Командир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95CFA6-EF4C-2A24-418F-6F7A19BF6BC5}"/>
              </a:ext>
            </a:extLst>
          </p:cNvPr>
          <p:cNvSpPr txBox="1"/>
          <p:nvPr/>
        </p:nvSpPr>
        <p:spPr>
          <a:xfrm>
            <a:off x="4012707" y="1169747"/>
            <a:ext cx="1118586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500">
                <a:latin typeface="Bahnschrift Condensed" panose="020B0502040204020203" pitchFamily="34" charset="0"/>
              </a:rPr>
              <a:t>Вдова</a:t>
            </a:r>
          </a:p>
        </p:txBody>
      </p:sp>
      <p:pic>
        <p:nvPicPr>
          <p:cNvPr id="9218" name="Picture 2" descr="The Noble Widow MK. XIV from the front">
            <a:extLst>
              <a:ext uri="{FF2B5EF4-FFF2-40B4-BE49-F238E27FC236}">
                <a16:creationId xmlns:a16="http://schemas.microsoft.com/office/drawing/2014/main" id="{63E0209B-BDC4-C4A9-D5C0-17DF6E45F708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328" y="607289"/>
            <a:ext cx="3067200" cy="238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The Noble Widow MK. XIV from the rear">
            <a:extLst>
              <a:ext uri="{FF2B5EF4-FFF2-40B4-BE49-F238E27FC236}">
                <a16:creationId xmlns:a16="http://schemas.microsoft.com/office/drawing/2014/main" id="{3BDD2AD7-0340-D2D6-2EF3-725E1BDBE555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8472" y="607290"/>
            <a:ext cx="3067200" cy="238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13158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A737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07290"/>
          </a:xfrm>
        </p:spPr>
        <p:txBody>
          <a:bodyPr>
            <a:normAutofit/>
          </a:bodyPr>
          <a:lstStyle/>
          <a:p>
            <a:r>
              <a:rPr lang="en-US" sz="3200">
                <a:latin typeface="Bahnschrift Condensed" panose="020B0502040204020203" pitchFamily="34" charset="0"/>
              </a:rPr>
              <a:t>Flood Mk. 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6778D4-C159-F89E-C149-93D074E89FFC}"/>
              </a:ext>
            </a:extLst>
          </p:cNvPr>
          <p:cNvSpPr txBox="1"/>
          <p:nvPr/>
        </p:nvSpPr>
        <p:spPr>
          <a:xfrm>
            <a:off x="293398" y="3138584"/>
            <a:ext cx="4018100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sz="1600">
                <a:latin typeface="Bahnschrift Condensed"/>
              </a:rPr>
              <a:t>ХП - 5100 ед</a:t>
            </a:r>
          </a:p>
          <a:p>
            <a:r>
              <a:rPr sz="1600">
                <a:latin typeface="Bahnschrift Condensed"/>
              </a:rPr>
              <a:t>Броня - 15650 ед</a:t>
            </a:r>
          </a:p>
          <a:p>
            <a:r>
              <a:rPr sz="1600">
                <a:latin typeface="Bahnschrift Condensed"/>
              </a:rPr>
              <a:t>Подбит при - &lt;30% ХП</a:t>
            </a:r>
          </a:p>
          <a:p>
            <a:r>
              <a:rPr sz="1600">
                <a:latin typeface="Bahnschrift Condensed"/>
              </a:rPr>
              <a:t>П.П/У: | 20мм - 15-23/22-32 | фласки - 11/15 | липкие бомбы - 9/12 | рпг - 8/11 | 40мм - 7/10 | нкг - 6/9 | 68мм - 6/8 | мины - 4/6 | 75мм - 3/4 | 94.5мм - 2/3 |</a:t>
            </a:r>
          </a:p>
          <a:p>
            <a:r>
              <a:rPr sz="1600">
                <a:latin typeface="Bahnschrift Condensed"/>
              </a:rPr>
              <a:t>Базовый шанс пробития - 25%</a:t>
            </a:r>
          </a:p>
          <a:p>
            <a:r>
              <a:rPr sz="1600">
                <a:latin typeface="Bahnschrift Condensed"/>
              </a:rPr>
              <a:t>Максимальная степень износа танковой брони - 50%</a:t>
            </a:r>
          </a:p>
          <a:p>
            <a:r>
              <a:rPr sz="1600">
                <a:latin typeface="Bahnschrift Condensed"/>
              </a:rPr>
              <a:t>Шанс подбития подсистем:</a:t>
            </a:r>
          </a:p>
          <a:p>
            <a:pPr lvl="1"/>
            <a:r>
              <a:rPr sz="1600">
                <a:latin typeface="Bahnschrift Condensed"/>
              </a:rPr>
              <a:t>Гусеницы - 35%</a:t>
            </a:r>
          </a:p>
          <a:p>
            <a:pPr lvl="1"/>
            <a:r>
              <a:rPr sz="1600">
                <a:latin typeface="Bahnschrift Condensed"/>
              </a:rPr>
              <a:t>Топливный бак - 25%</a:t>
            </a:r>
          </a:p>
          <a:p>
            <a:pPr lvl="1"/>
            <a:r>
              <a:rPr sz="1600">
                <a:latin typeface="Bahnschrift Condensed"/>
              </a:rPr>
              <a:t>Орудие - 20%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FA6D14-3E7B-8FEB-9C98-020D1F0A7704}"/>
              </a:ext>
            </a:extLst>
          </p:cNvPr>
          <p:cNvSpPr txBox="1"/>
          <p:nvPr/>
        </p:nvSpPr>
        <p:spPr>
          <a:xfrm>
            <a:off x="4311498" y="3138584"/>
            <a:ext cx="483250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sz="1600">
                <a:latin typeface="Bahnschrift Condensed"/>
              </a:rPr>
              <a:t>Стоимость полной починки - 220 бматов</a:t>
            </a:r>
          </a:p>
          <a:p>
            <a:r>
              <a:rPr sz="1600">
                <a:latin typeface="Bahnschrift Condensed"/>
              </a:rPr>
              <a:t>Скорость: по дороге - 7.21 м/с, по внедорожью - 5.05 м/с</a:t>
            </a:r>
          </a:p>
          <a:p>
            <a:r>
              <a:rPr sz="1600">
                <a:latin typeface="Bahnschrift Condensed"/>
              </a:rPr>
              <a:t>Объём бака: 600 л</a:t>
            </a:r>
          </a:p>
          <a:p>
            <a:r>
              <a:rPr sz="1600">
                <a:latin typeface="Bahnschrift Condensed"/>
              </a:rPr>
              <a:t>Потребление: 3 л/мин</a:t>
            </a:r>
          </a:p>
          <a:p>
            <a:r>
              <a:rPr sz="1600">
                <a:latin typeface="Bahnschrift Condensed"/>
              </a:rPr>
              <a:t>Время хода: 20:00</a:t>
            </a:r>
          </a:p>
          <a:p>
            <a:r>
              <a:rPr sz="1600">
                <a:latin typeface="Bahnschrift Condensed"/>
              </a:rPr>
              <a:t>Вооружение:</a:t>
            </a:r>
          </a:p>
          <a:p>
            <a:pPr lvl="1"/>
            <a:r>
              <a:rPr sz="1600">
                <a:latin typeface="Bahnschrift Condensed"/>
              </a:rPr>
              <a:t>12,7-мм пулемет | 3.5 сек. | 35 метров</a:t>
            </a:r>
          </a:p>
          <a:p>
            <a:pPr lvl="1"/>
            <a:r>
              <a:rPr sz="1600">
                <a:latin typeface="Bahnschrift Condensed"/>
              </a:rPr>
              <a:t>75-мм пушка | 6 сек. | 35 метров</a:t>
            </a:r>
          </a:p>
          <a:p>
            <a:r>
              <a:rPr sz="1600">
                <a:latin typeface="Bahnschrift Condensed"/>
              </a:rPr>
              <a:t>Экипаж:</a:t>
            </a:r>
          </a:p>
          <a:p>
            <a:pPr lvl="1"/>
            <a:r>
              <a:rPr sz="1600">
                <a:latin typeface="Bahnschrift Condensed"/>
              </a:rPr>
              <a:t>Мехвод</a:t>
            </a:r>
          </a:p>
          <a:p>
            <a:pPr lvl="1"/>
            <a:r>
              <a:rPr sz="1600">
                <a:latin typeface="Bahnschrift Condensed"/>
              </a:rPr>
              <a:t>Наводчик</a:t>
            </a:r>
          </a:p>
          <a:p>
            <a:pPr lvl="1"/>
            <a:r>
              <a:rPr sz="1600">
                <a:latin typeface="Bahnschrift Condensed"/>
              </a:rPr>
              <a:t>Второй наводчик</a:t>
            </a:r>
          </a:p>
          <a:p>
            <a:pPr lvl="1"/>
            <a:r>
              <a:rPr sz="1600">
                <a:latin typeface="Bahnschrift Condensed"/>
              </a:rPr>
              <a:t>Командир</a:t>
            </a:r>
          </a:p>
          <a:p>
            <a:pPr lvl="1"/>
            <a:r>
              <a:rPr sz="1600">
                <a:latin typeface="Bahnschrift Condensed"/>
              </a:rPr>
              <a:t>Инженер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95CFA6-EF4C-2A24-418F-6F7A19BF6BC5}"/>
              </a:ext>
            </a:extLst>
          </p:cNvPr>
          <p:cNvSpPr txBox="1"/>
          <p:nvPr/>
        </p:nvSpPr>
        <p:spPr>
          <a:xfrm>
            <a:off x="4287914" y="1169747"/>
            <a:ext cx="568171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500">
                <a:latin typeface="Bahnschrift Condensed" panose="020B0502040204020203" pitchFamily="34" charset="0"/>
              </a:rPr>
              <a:t>БТ</a:t>
            </a:r>
          </a:p>
        </p:txBody>
      </p:sp>
      <p:pic>
        <p:nvPicPr>
          <p:cNvPr id="10242" name="Picture 2" descr="The Flood Mk. I from the front">
            <a:extLst>
              <a:ext uri="{FF2B5EF4-FFF2-40B4-BE49-F238E27FC236}">
                <a16:creationId xmlns:a16="http://schemas.microsoft.com/office/drawing/2014/main" id="{65D58444-384B-AA86-DF1A-A828BED19A0E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327" y="607289"/>
            <a:ext cx="3067200" cy="238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The Flood Mk. I from the rear">
            <a:extLst>
              <a:ext uri="{FF2B5EF4-FFF2-40B4-BE49-F238E27FC236}">
                <a16:creationId xmlns:a16="http://schemas.microsoft.com/office/drawing/2014/main" id="{ACCF2679-A9BD-1FFB-B7A8-47DE479F580E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8472" y="607289"/>
            <a:ext cx="3067200" cy="238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70834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A737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07290"/>
          </a:xfrm>
        </p:spPr>
        <p:txBody>
          <a:bodyPr>
            <a:normAutofit/>
          </a:bodyPr>
          <a:lstStyle/>
          <a:p>
            <a:r>
              <a:rPr lang="en-US" sz="3200">
                <a:latin typeface="Bahnschrift Condensed" panose="020B0502040204020203" pitchFamily="34" charset="0"/>
              </a:rPr>
              <a:t>Flood Juggernaut Mk. VII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6778D4-C159-F89E-C149-93D074E89FFC}"/>
              </a:ext>
            </a:extLst>
          </p:cNvPr>
          <p:cNvSpPr txBox="1"/>
          <p:nvPr/>
        </p:nvSpPr>
        <p:spPr>
          <a:xfrm>
            <a:off x="293398" y="3138584"/>
            <a:ext cx="4018100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sz="1600">
                <a:latin typeface="Bahnschrift Condensed"/>
              </a:rPr>
              <a:t>ХП - 5100 ед</a:t>
            </a:r>
          </a:p>
          <a:p>
            <a:r>
              <a:rPr sz="1600">
                <a:latin typeface="Bahnschrift Condensed"/>
              </a:rPr>
              <a:t>Броня - 16250 ед</a:t>
            </a:r>
          </a:p>
          <a:p>
            <a:r>
              <a:rPr sz="1600">
                <a:latin typeface="Bahnschrift Condensed"/>
              </a:rPr>
              <a:t>Подбит при - &lt;30% ХП</a:t>
            </a:r>
          </a:p>
          <a:p>
            <a:r>
              <a:rPr sz="1600">
                <a:latin typeface="Bahnschrift Condensed"/>
              </a:rPr>
              <a:t>П.П/У: | 20мм - 16-24/23-34 | фласки - 11/16 | липкие бомбы - 9/13 | рпг - 9/12 | 40мм - 8/11 | нкг - 7/9 | 68мм - 6/9 | мины - 5/6 | 75мм - 3/4 | 94.5мм - 3/3 |</a:t>
            </a:r>
          </a:p>
          <a:p>
            <a:r>
              <a:rPr sz="1600">
                <a:latin typeface="Bahnschrift Condensed"/>
              </a:rPr>
              <a:t>Базовый шанс пробития - 23%</a:t>
            </a:r>
          </a:p>
          <a:p>
            <a:r>
              <a:rPr sz="1600">
                <a:latin typeface="Bahnschrift Condensed"/>
              </a:rPr>
              <a:t>Максимальная степень износа танковой брони - 50%</a:t>
            </a:r>
          </a:p>
          <a:p>
            <a:r>
              <a:rPr sz="1600">
                <a:latin typeface="Bahnschrift Condensed"/>
              </a:rPr>
              <a:t>Шанс подбития подсистем:</a:t>
            </a:r>
          </a:p>
          <a:p>
            <a:pPr lvl="1"/>
            <a:r>
              <a:rPr sz="1600">
                <a:latin typeface="Bahnschrift Condensed"/>
              </a:rPr>
              <a:t>Гусеницы - 20%</a:t>
            </a:r>
          </a:p>
          <a:p>
            <a:pPr lvl="1"/>
            <a:r>
              <a:rPr sz="1600">
                <a:latin typeface="Bahnschrift Condensed"/>
              </a:rPr>
              <a:t>Топливный бак - 25%</a:t>
            </a:r>
          </a:p>
          <a:p>
            <a:pPr lvl="1"/>
            <a:r>
              <a:rPr sz="1600">
                <a:latin typeface="Bahnschrift Condensed"/>
              </a:rPr>
              <a:t>Орудие - 15%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FA6D14-3E7B-8FEB-9C98-020D1F0A7704}"/>
              </a:ext>
            </a:extLst>
          </p:cNvPr>
          <p:cNvSpPr txBox="1"/>
          <p:nvPr/>
        </p:nvSpPr>
        <p:spPr>
          <a:xfrm>
            <a:off x="4311498" y="3138584"/>
            <a:ext cx="483250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sz="1600">
                <a:latin typeface="Bahnschrift Condensed"/>
              </a:rPr>
              <a:t>Стоимость полной починки - 220 бматов</a:t>
            </a:r>
          </a:p>
          <a:p>
            <a:r>
              <a:rPr sz="1600">
                <a:latin typeface="Bahnschrift Condensed"/>
              </a:rPr>
              <a:t>Скорость: по дороге - 6.39 м/с, по внедорожью - 4.47 м/с</a:t>
            </a:r>
          </a:p>
          <a:p>
            <a:r>
              <a:rPr sz="1600">
                <a:latin typeface="Bahnschrift Condensed"/>
              </a:rPr>
              <a:t>Объём бака: 600 л</a:t>
            </a:r>
          </a:p>
          <a:p>
            <a:r>
              <a:rPr sz="1600">
                <a:latin typeface="Bahnschrift Condensed"/>
              </a:rPr>
              <a:t>Потребление: 3 л/мин</a:t>
            </a:r>
          </a:p>
          <a:p>
            <a:r>
              <a:rPr sz="1600">
                <a:latin typeface="Bahnschrift Condensed"/>
              </a:rPr>
              <a:t>Время хода: 18:10</a:t>
            </a:r>
          </a:p>
          <a:p>
            <a:r>
              <a:rPr sz="1600">
                <a:latin typeface="Bahnschrift Condensed"/>
              </a:rPr>
              <a:t>Вооружение:</a:t>
            </a:r>
          </a:p>
          <a:p>
            <a:pPr lvl="1"/>
            <a:r>
              <a:rPr sz="1600">
                <a:latin typeface="Bahnschrift Condensed"/>
              </a:rPr>
              <a:t>75-мм пушка | 6 сек. | 35 метров</a:t>
            </a:r>
          </a:p>
          <a:p>
            <a:pPr lvl="1"/>
            <a:r>
              <a:rPr sz="1600">
                <a:latin typeface="Bahnschrift Condensed"/>
              </a:rPr>
              <a:t>Тяжелый огнемет | 5.5 сек. | 18 метров</a:t>
            </a:r>
          </a:p>
          <a:p>
            <a:r>
              <a:rPr sz="1600">
                <a:latin typeface="Bahnschrift Condensed"/>
              </a:rPr>
              <a:t>Экипаж:</a:t>
            </a:r>
          </a:p>
          <a:p>
            <a:pPr lvl="1"/>
            <a:r>
              <a:rPr sz="1600">
                <a:latin typeface="Bahnschrift Condensed"/>
              </a:rPr>
              <a:t>Мехвод</a:t>
            </a:r>
          </a:p>
          <a:p>
            <a:pPr lvl="1"/>
            <a:r>
              <a:rPr sz="1600">
                <a:latin typeface="Bahnschrift Condensed"/>
              </a:rPr>
              <a:t>Наводчик</a:t>
            </a:r>
          </a:p>
          <a:p>
            <a:pPr lvl="1"/>
            <a:r>
              <a:rPr sz="1600">
                <a:latin typeface="Bahnschrift Condensed"/>
              </a:rPr>
              <a:t>Второй наводчик</a:t>
            </a:r>
          </a:p>
          <a:p>
            <a:pPr lvl="1"/>
            <a:r>
              <a:rPr sz="1600">
                <a:latin typeface="Bahnschrift Condensed"/>
              </a:rPr>
              <a:t>Командир</a:t>
            </a:r>
          </a:p>
          <a:p>
            <a:pPr lvl="1"/>
            <a:r>
              <a:rPr sz="1600">
                <a:latin typeface="Bahnschrift Condensed"/>
              </a:rPr>
              <a:t>Инженер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95CFA6-EF4C-2A24-418F-6F7A19BF6BC5}"/>
              </a:ext>
            </a:extLst>
          </p:cNvPr>
          <p:cNvSpPr txBox="1"/>
          <p:nvPr/>
        </p:nvSpPr>
        <p:spPr>
          <a:xfrm>
            <a:off x="3577701" y="1169747"/>
            <a:ext cx="198859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500">
                <a:latin typeface="Bahnschrift Condensed" panose="020B0502040204020203" pitchFamily="34" charset="0"/>
              </a:rPr>
              <a:t>Джагернаут</a:t>
            </a:r>
          </a:p>
        </p:txBody>
      </p:sp>
      <p:pic>
        <p:nvPicPr>
          <p:cNvPr id="11266" name="Picture 2" descr="The Flood Juggernaut Mk. VII from the front">
            <a:extLst>
              <a:ext uri="{FF2B5EF4-FFF2-40B4-BE49-F238E27FC236}">
                <a16:creationId xmlns:a16="http://schemas.microsoft.com/office/drawing/2014/main" id="{4431962A-EB69-2960-18E8-BC518CA3D5C5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398" y="607289"/>
            <a:ext cx="3067200" cy="238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The Flood Juggernaut Mk. VII from the rear">
            <a:extLst>
              <a:ext uri="{FF2B5EF4-FFF2-40B4-BE49-F238E27FC236}">
                <a16:creationId xmlns:a16="http://schemas.microsoft.com/office/drawing/2014/main" id="{161BBABE-5ABD-9F7D-21A6-64CB8D4FA189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3402" y="607290"/>
            <a:ext cx="3067200" cy="238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20008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A737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07290"/>
          </a:xfrm>
        </p:spPr>
        <p:txBody>
          <a:bodyPr>
            <a:normAutofit/>
          </a:bodyPr>
          <a:lstStyle/>
          <a:p>
            <a:r>
              <a:rPr lang="en-US" sz="3200">
                <a:latin typeface="Bahnschrift Condensed" panose="020B0502040204020203" pitchFamily="34" charset="0"/>
              </a:rPr>
              <a:t>Cullen Predator Mk. III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6778D4-C159-F89E-C149-93D074E89FFC}"/>
              </a:ext>
            </a:extLst>
          </p:cNvPr>
          <p:cNvSpPr txBox="1"/>
          <p:nvPr/>
        </p:nvSpPr>
        <p:spPr>
          <a:xfrm>
            <a:off x="293398" y="3138584"/>
            <a:ext cx="4018100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sz="1600">
                <a:latin typeface="Bahnschrift Condensed"/>
              </a:rPr>
              <a:t>ХП - 12000 ед</a:t>
            </a:r>
          </a:p>
          <a:p>
            <a:r>
              <a:rPr sz="1600">
                <a:latin typeface="Bahnschrift Condensed"/>
              </a:rPr>
              <a:t>Броня - 17650 ед</a:t>
            </a:r>
          </a:p>
          <a:p>
            <a:r>
              <a:rPr sz="1600">
                <a:latin typeface="Bahnschrift Condensed"/>
              </a:rPr>
              <a:t>Подбит при - &lt;50% ХП</a:t>
            </a:r>
          </a:p>
          <a:p>
            <a:r>
              <a:rPr sz="1600">
                <a:latin typeface="Bahnschrift Condensed"/>
              </a:rPr>
              <a:t>П.П/У: | 20мм - 27-40/54-80 | фласки - 19/37 | липкие бомбы - 15/30 | рпг - 14/27 | 40мм - 12/24 | нкг - 11/21 | 68мм - 10/20 | мины - 8/15 | 75мм - 5/9 | 94.5мм - 4/7 |</a:t>
            </a:r>
          </a:p>
          <a:p>
            <a:r>
              <a:rPr sz="1600">
                <a:latin typeface="Bahnschrift Condensed"/>
              </a:rPr>
              <a:t>Базовый шанс пробития - 22%</a:t>
            </a:r>
          </a:p>
          <a:p>
            <a:r>
              <a:rPr sz="1600">
                <a:latin typeface="Bahnschrift Condensed"/>
              </a:rPr>
              <a:t>Максимальная степень износа танковой брони - 50%</a:t>
            </a:r>
          </a:p>
          <a:p>
            <a:r>
              <a:rPr sz="1600">
                <a:latin typeface="Bahnschrift Condensed"/>
              </a:rPr>
              <a:t>Шанс подбития подсистем:</a:t>
            </a:r>
          </a:p>
          <a:p>
            <a:pPr lvl="1"/>
            <a:r>
              <a:rPr sz="1600">
                <a:latin typeface="Bahnschrift Condensed"/>
              </a:rPr>
              <a:t>Гусеницы - 20%</a:t>
            </a:r>
          </a:p>
          <a:p>
            <a:pPr lvl="1"/>
            <a:r>
              <a:rPr sz="1600">
                <a:latin typeface="Bahnschrift Condensed"/>
              </a:rPr>
              <a:t>Топливный бак - 10%</a:t>
            </a:r>
          </a:p>
          <a:p>
            <a:pPr lvl="1"/>
            <a:r>
              <a:rPr sz="1600">
                <a:latin typeface="Bahnschrift Condensed"/>
              </a:rPr>
              <a:t>Орудие - 15%</a:t>
            </a:r>
          </a:p>
          <a:p>
            <a:pPr lvl="1"/>
            <a:r>
              <a:rPr sz="1600">
                <a:latin typeface="Bahnschrift Condensed"/>
              </a:rPr>
              <a:t>Вторичное оружие - 25%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FA6D14-3E7B-8FEB-9C98-020D1F0A7704}"/>
              </a:ext>
            </a:extLst>
          </p:cNvPr>
          <p:cNvSpPr txBox="1"/>
          <p:nvPr/>
        </p:nvSpPr>
        <p:spPr>
          <a:xfrm>
            <a:off x="4311498" y="3138584"/>
            <a:ext cx="483250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sz="1600">
                <a:latin typeface="Bahnschrift Condensed"/>
              </a:rPr>
              <a:t>Стоимость полной починки - 235 бматов</a:t>
            </a:r>
          </a:p>
          <a:p>
            <a:r>
              <a:rPr sz="1600">
                <a:latin typeface="Bahnschrift Condensed"/>
              </a:rPr>
              <a:t>Скорость: по дороге - 7.21 м/с, по внедорожью - 5.05 м/с</a:t>
            </a:r>
          </a:p>
          <a:p>
            <a:r>
              <a:rPr sz="1600">
                <a:latin typeface="Bahnschrift Condensed"/>
              </a:rPr>
              <a:t>Объём бака: 600 л</a:t>
            </a:r>
          </a:p>
          <a:p>
            <a:r>
              <a:rPr sz="1600">
                <a:latin typeface="Bahnschrift Condensed"/>
              </a:rPr>
              <a:t>Потребление: 3 л/мин</a:t>
            </a:r>
          </a:p>
          <a:p>
            <a:r>
              <a:rPr sz="1600">
                <a:latin typeface="Bahnschrift Condensed"/>
              </a:rPr>
              <a:t>Время хода: 20:00</a:t>
            </a:r>
          </a:p>
          <a:p>
            <a:r>
              <a:rPr sz="1600">
                <a:latin typeface="Bahnschrift Condensed"/>
              </a:rPr>
              <a:t>Вооружение:</a:t>
            </a:r>
          </a:p>
          <a:p>
            <a:pPr lvl="1"/>
            <a:r>
              <a:rPr sz="1600">
                <a:latin typeface="Bahnschrift Condensed"/>
              </a:rPr>
              <a:t>2 четырехствольных гранатомета | 0.75 + 3 сек. | 30 метров</a:t>
            </a:r>
          </a:p>
          <a:p>
            <a:pPr lvl="1"/>
            <a:r>
              <a:rPr sz="1600">
                <a:latin typeface="Bahnschrift Condensed"/>
              </a:rPr>
              <a:t>94,5-мм пушка | 2 + 6 сек. | 40 метров</a:t>
            </a:r>
          </a:p>
          <a:p>
            <a:r>
              <a:rPr sz="1600">
                <a:latin typeface="Bahnschrift Condensed"/>
              </a:rPr>
              <a:t>Экипаж:</a:t>
            </a:r>
          </a:p>
          <a:p>
            <a:pPr lvl="1"/>
            <a:r>
              <a:rPr sz="1600">
                <a:latin typeface="Bahnschrift Condensed"/>
              </a:rPr>
              <a:t>Мехвод</a:t>
            </a:r>
          </a:p>
          <a:p>
            <a:pPr lvl="1"/>
            <a:r>
              <a:rPr sz="1600">
                <a:latin typeface="Bahnschrift Condensed"/>
              </a:rPr>
              <a:t>Наводчик</a:t>
            </a:r>
          </a:p>
          <a:p>
            <a:pPr lvl="1"/>
            <a:r>
              <a:rPr sz="1600">
                <a:latin typeface="Bahnschrift Condensed"/>
              </a:rPr>
              <a:t>Средний вспомогательный стрелок</a:t>
            </a:r>
          </a:p>
          <a:p>
            <a:pPr lvl="1"/>
            <a:r>
              <a:rPr sz="1600">
                <a:latin typeface="Bahnschrift Condensed"/>
              </a:rPr>
              <a:t>Задний вспомогательный стрелок</a:t>
            </a:r>
          </a:p>
          <a:p>
            <a:pPr lvl="1"/>
            <a:r>
              <a:rPr sz="1600">
                <a:latin typeface="Bahnschrift Condensed"/>
              </a:rPr>
              <a:t>Командир</a:t>
            </a:r>
          </a:p>
          <a:p>
            <a:pPr lvl="1"/>
            <a:r>
              <a:rPr sz="1600">
                <a:latin typeface="Bahnschrift Condensed"/>
              </a:rPr>
              <a:t>Инженер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95CFA6-EF4C-2A24-418F-6F7A19BF6BC5}"/>
              </a:ext>
            </a:extLst>
          </p:cNvPr>
          <p:cNvSpPr txBox="1"/>
          <p:nvPr/>
        </p:nvSpPr>
        <p:spPr>
          <a:xfrm>
            <a:off x="3577701" y="1169747"/>
            <a:ext cx="198859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500">
                <a:latin typeface="Bahnschrift Condensed" panose="020B0502040204020203" pitchFamily="34" charset="0"/>
              </a:rPr>
              <a:t>Предатор</a:t>
            </a:r>
          </a:p>
          <a:p>
            <a:pPr algn="ctr"/>
            <a:r>
              <a:rPr lang="ru-RU" sz="3500">
                <a:latin typeface="Bahnschrift Condensed" panose="020B0502040204020203" pitchFamily="34" charset="0"/>
              </a:rPr>
              <a:t>Супер танк</a:t>
            </a:r>
          </a:p>
        </p:txBody>
      </p:sp>
      <p:pic>
        <p:nvPicPr>
          <p:cNvPr id="12290" name="Picture 2" descr="The Cullen Predator Mk. III from the front">
            <a:extLst>
              <a:ext uri="{FF2B5EF4-FFF2-40B4-BE49-F238E27FC236}">
                <a16:creationId xmlns:a16="http://schemas.microsoft.com/office/drawing/2014/main" id="{160AF944-5B1B-A50F-996B-9286B83043EC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398" y="607290"/>
            <a:ext cx="3067200" cy="238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The Cullen Predator Mk. III from the rear">
            <a:extLst>
              <a:ext uri="{FF2B5EF4-FFF2-40B4-BE49-F238E27FC236}">
                <a16:creationId xmlns:a16="http://schemas.microsoft.com/office/drawing/2014/main" id="{702350C7-3D54-EFCF-A3F1-2D26820DF065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3402" y="607290"/>
            <a:ext cx="3067200" cy="238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79832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8A39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07290"/>
          </a:xfrm>
        </p:spPr>
        <p:txBody>
          <a:bodyPr>
            <a:normAutofit/>
          </a:bodyPr>
          <a:lstStyle/>
          <a:p>
            <a:r>
              <a:rPr lang="en-US" sz="3200">
                <a:latin typeface="Bahnschrift Condensed" panose="020B0502040204020203" pitchFamily="34" charset="0"/>
              </a:rPr>
              <a:t>H-8 “Kranesca”</a:t>
            </a:r>
            <a:endParaRPr sz="3200">
              <a:latin typeface="Bahnschrift Condensed" panose="020B05020402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6778D4-C159-F89E-C149-93D074E89FFC}"/>
              </a:ext>
            </a:extLst>
          </p:cNvPr>
          <p:cNvSpPr txBox="1"/>
          <p:nvPr/>
        </p:nvSpPr>
        <p:spPr>
          <a:xfrm>
            <a:off x="293398" y="3138584"/>
            <a:ext cx="4018100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sz="1600">
                <a:latin typeface="Bahnschrift Condensed"/>
              </a:rPr>
              <a:t>ХП - 2250 ед</a:t>
            </a:r>
          </a:p>
          <a:p>
            <a:r>
              <a:rPr sz="1600">
                <a:latin typeface="Bahnschrift Condensed"/>
              </a:rPr>
              <a:t>Броня - 9100 ед</a:t>
            </a:r>
          </a:p>
          <a:p>
            <a:r>
              <a:rPr sz="1600">
                <a:latin typeface="Bahnschrift Condensed"/>
              </a:rPr>
              <a:t>Подбит при - &lt;30% ХП</a:t>
            </a:r>
          </a:p>
          <a:p>
            <a:r>
              <a:rPr sz="1600">
                <a:latin typeface="Bahnschrift Condensed"/>
              </a:rPr>
              <a:t>П.П/У: | 20мм - 8-11/10-15 | фласки - 5/7 | липкие бомбы - 4/6 | рпг - 4/6 | 40мм - 4/5 | нкг - 3/4 | 68мм - 3/4 | мины - 2/3 | 75мм - 2/2 | 94.5мм - 1/2 |</a:t>
            </a:r>
          </a:p>
          <a:p>
            <a:r>
              <a:rPr sz="1600">
                <a:latin typeface="Bahnschrift Condensed"/>
              </a:rPr>
              <a:t>Базовый шанс пробития - 33%</a:t>
            </a:r>
          </a:p>
          <a:p>
            <a:r>
              <a:rPr sz="1600">
                <a:latin typeface="Bahnschrift Condensed"/>
              </a:rPr>
              <a:t>Максимальная степень износа танковой брони - 67%</a:t>
            </a:r>
          </a:p>
          <a:p>
            <a:r>
              <a:rPr sz="1600">
                <a:latin typeface="Bahnschrift Condensed"/>
              </a:rPr>
              <a:t>Шанс подбития подсистем:</a:t>
            </a:r>
          </a:p>
          <a:p>
            <a:pPr lvl="1"/>
            <a:r>
              <a:rPr sz="1600">
                <a:latin typeface="Bahnschrift Condensed"/>
              </a:rPr>
              <a:t>Гусеницы - 30%</a:t>
            </a:r>
          </a:p>
          <a:p>
            <a:pPr lvl="1"/>
            <a:r>
              <a:rPr sz="1600">
                <a:latin typeface="Bahnschrift Condensed"/>
              </a:rPr>
              <a:t>Топливный бак - 20%</a:t>
            </a:r>
          </a:p>
          <a:p>
            <a:pPr lvl="1"/>
            <a:r>
              <a:rPr sz="1600">
                <a:latin typeface="Bahnschrift Condensed"/>
              </a:rPr>
              <a:t>Орудие - 25%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FA6D14-3E7B-8FEB-9C98-020D1F0A7704}"/>
              </a:ext>
            </a:extLst>
          </p:cNvPr>
          <p:cNvSpPr txBox="1"/>
          <p:nvPr/>
        </p:nvSpPr>
        <p:spPr>
          <a:xfrm>
            <a:off x="4311498" y="3138584"/>
            <a:ext cx="483250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sz="1600">
                <a:latin typeface="Bahnschrift Condensed"/>
              </a:rPr>
              <a:t>Стоимость полной починки - 160 бматов</a:t>
            </a:r>
          </a:p>
          <a:p>
            <a:r>
              <a:rPr sz="1600">
                <a:latin typeface="Bahnschrift Condensed"/>
              </a:rPr>
              <a:t>Скорость: по дороге - 7.72 м/с, по внедорожью - 5.40 м/с</a:t>
            </a:r>
          </a:p>
          <a:p>
            <a:r>
              <a:rPr sz="1600">
                <a:latin typeface="Bahnschrift Condensed"/>
              </a:rPr>
              <a:t>Объём бака: 200 л</a:t>
            </a:r>
          </a:p>
          <a:p>
            <a:r>
              <a:rPr sz="1600">
                <a:latin typeface="Bahnschrift Condensed"/>
              </a:rPr>
              <a:t>Потребление: 9 л/мин</a:t>
            </a:r>
          </a:p>
          <a:p>
            <a:r>
              <a:rPr sz="1600">
                <a:latin typeface="Bahnschrift Condensed"/>
              </a:rPr>
              <a:t>Время хода: 22:13</a:t>
            </a:r>
          </a:p>
          <a:p>
            <a:r>
              <a:rPr sz="1600">
                <a:latin typeface="Bahnschrift Condensed"/>
              </a:rPr>
              <a:t>Вооружение:</a:t>
            </a:r>
          </a:p>
          <a:p>
            <a:pPr lvl="1"/>
            <a:r>
              <a:rPr sz="1600">
                <a:latin typeface="Bahnschrift Condensed"/>
              </a:rPr>
              <a:t>40-мм пушка | 2 + 5.5 сек. | 40 метров</a:t>
            </a:r>
          </a:p>
          <a:p>
            <a:r>
              <a:rPr sz="1600">
                <a:latin typeface="Bahnschrift Condensed"/>
              </a:rPr>
              <a:t>Экипаж:</a:t>
            </a:r>
          </a:p>
          <a:p>
            <a:pPr lvl="1"/>
            <a:r>
              <a:rPr sz="1600">
                <a:latin typeface="Bahnschrift Condensed"/>
              </a:rPr>
              <a:t>Мехвод</a:t>
            </a:r>
          </a:p>
          <a:p>
            <a:pPr lvl="1"/>
            <a:r>
              <a:rPr sz="1600">
                <a:latin typeface="Bahnschrift Condensed"/>
              </a:rPr>
              <a:t>Наводчик</a:t>
            </a:r>
          </a:p>
          <a:p>
            <a:pPr lvl="1"/>
            <a:r>
              <a:rPr sz="1600">
                <a:latin typeface="Bahnschrift Condensed"/>
              </a:rPr>
              <a:t>Командир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95CFA6-EF4C-2A24-418F-6F7A19BF6BC5}"/>
              </a:ext>
            </a:extLst>
          </p:cNvPr>
          <p:cNvSpPr txBox="1"/>
          <p:nvPr/>
        </p:nvSpPr>
        <p:spPr>
          <a:xfrm>
            <a:off x="3760803" y="1168459"/>
            <a:ext cx="1622395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500">
                <a:latin typeface="Bahnschrift Condensed" panose="020B0502040204020203" pitchFamily="34" charset="0"/>
              </a:rPr>
              <a:t>Кранеска</a:t>
            </a:r>
          </a:p>
        </p:txBody>
      </p:sp>
      <p:pic>
        <p:nvPicPr>
          <p:cNvPr id="1026" name="Picture 2" descr="The H-8 “Kranesca” from the front">
            <a:extLst>
              <a:ext uri="{FF2B5EF4-FFF2-40B4-BE49-F238E27FC236}">
                <a16:creationId xmlns:a16="http://schemas.microsoft.com/office/drawing/2014/main" id="{C278C148-C608-A0F8-E6D5-2482C76184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397" y="607289"/>
            <a:ext cx="3066761" cy="2387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he H-8 “Kranesca” from the rear">
            <a:extLst>
              <a:ext uri="{FF2B5EF4-FFF2-40B4-BE49-F238E27FC236}">
                <a16:creationId xmlns:a16="http://schemas.microsoft.com/office/drawing/2014/main" id="{207EC0B3-8819-F87A-5E67-605EC36F4E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3843" y="607290"/>
            <a:ext cx="3066760" cy="2387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340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8A39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07290"/>
          </a:xfrm>
        </p:spPr>
        <p:txBody>
          <a:bodyPr>
            <a:normAutofit/>
          </a:bodyPr>
          <a:lstStyle/>
          <a:p>
            <a:r>
              <a:rPr lang="en-US" sz="3200">
                <a:latin typeface="Bahnschrift Condensed" panose="020B0502040204020203" pitchFamily="34" charset="0"/>
              </a:rPr>
              <a:t>H-10 “Pelekys”</a:t>
            </a:r>
            <a:endParaRPr sz="3200">
              <a:latin typeface="Bahnschrift Condensed" panose="020B05020402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6778D4-C159-F89E-C149-93D074E89FFC}"/>
              </a:ext>
            </a:extLst>
          </p:cNvPr>
          <p:cNvSpPr txBox="1"/>
          <p:nvPr/>
        </p:nvSpPr>
        <p:spPr>
          <a:xfrm>
            <a:off x="293398" y="3138584"/>
            <a:ext cx="4018100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sz="1600">
                <a:latin typeface="Bahnschrift Condensed"/>
              </a:rPr>
              <a:t>ХП - 1750 ед</a:t>
            </a:r>
          </a:p>
          <a:p>
            <a:r>
              <a:rPr sz="1600">
                <a:latin typeface="Bahnschrift Condensed"/>
              </a:rPr>
              <a:t>Броня - 7250 ед</a:t>
            </a:r>
          </a:p>
          <a:p>
            <a:r>
              <a:rPr sz="1600">
                <a:latin typeface="Bahnschrift Condensed"/>
              </a:rPr>
              <a:t>Подбит при - &lt;30% ХП</a:t>
            </a:r>
          </a:p>
          <a:p>
            <a:r>
              <a:rPr sz="1600">
                <a:latin typeface="Bahnschrift Condensed"/>
              </a:rPr>
              <a:t>П.П/У: | 20мм - 6-9/8-12 | фласки - 4/6 | липкие бомбы - 4/5 | рпг - 3/4 | 40мм - 3/4 | нкг - 3/4 | 68мм - 3/3 | мины - 2/3 | 75мм - 1/2 | 94.5мм - 1/1 |</a:t>
            </a:r>
          </a:p>
          <a:p>
            <a:r>
              <a:rPr sz="1600">
                <a:latin typeface="Bahnschrift Condensed"/>
              </a:rPr>
              <a:t>Базовый шанс пробития - 35%</a:t>
            </a:r>
          </a:p>
          <a:p>
            <a:r>
              <a:rPr sz="1600">
                <a:latin typeface="Bahnschrift Condensed"/>
              </a:rPr>
              <a:t>Максимальная степень износа танковой брони - 67%</a:t>
            </a:r>
          </a:p>
          <a:p>
            <a:r>
              <a:rPr sz="1600">
                <a:latin typeface="Bahnschrift Condensed"/>
              </a:rPr>
              <a:t>Шанс подбития подсистем:</a:t>
            </a:r>
          </a:p>
          <a:p>
            <a:pPr lvl="1"/>
            <a:r>
              <a:rPr sz="1600">
                <a:latin typeface="Bahnschrift Condensed"/>
              </a:rPr>
              <a:t>Гусеницы - 30%</a:t>
            </a:r>
          </a:p>
          <a:p>
            <a:pPr lvl="1"/>
            <a:r>
              <a:rPr sz="1600">
                <a:latin typeface="Bahnschrift Condensed"/>
              </a:rPr>
              <a:t>Топливный бак - 20%</a:t>
            </a:r>
          </a:p>
          <a:p>
            <a:pPr lvl="1"/>
            <a:r>
              <a:rPr sz="1600">
                <a:latin typeface="Bahnschrift Condensed"/>
              </a:rPr>
              <a:t>Орудие - 25%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FA6D14-3E7B-8FEB-9C98-020D1F0A7704}"/>
              </a:ext>
            </a:extLst>
          </p:cNvPr>
          <p:cNvSpPr txBox="1"/>
          <p:nvPr/>
        </p:nvSpPr>
        <p:spPr>
          <a:xfrm>
            <a:off x="4311498" y="3138584"/>
            <a:ext cx="483250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sz="1600">
                <a:latin typeface="Bahnschrift Condensed"/>
              </a:rPr>
              <a:t>Стоимость полной починки - 135 бматов</a:t>
            </a:r>
          </a:p>
          <a:p>
            <a:r>
              <a:rPr sz="1600">
                <a:latin typeface="Bahnschrift Condensed"/>
              </a:rPr>
              <a:t>Скорость: по дороге - 8.15 м/с, по внедорожью - 5.70 м/с</a:t>
            </a:r>
          </a:p>
          <a:p>
            <a:r>
              <a:rPr sz="1600">
                <a:latin typeface="Bahnschrift Condensed"/>
              </a:rPr>
              <a:t>Объём бака: 225 л</a:t>
            </a:r>
          </a:p>
          <a:p>
            <a:r>
              <a:rPr sz="1600">
                <a:latin typeface="Bahnschrift Condensed"/>
              </a:rPr>
              <a:t>Потребление: 6 л/мин</a:t>
            </a:r>
          </a:p>
          <a:p>
            <a:r>
              <a:rPr sz="1600">
                <a:latin typeface="Bahnschrift Condensed"/>
              </a:rPr>
              <a:t>Время хода: 37:30</a:t>
            </a:r>
          </a:p>
          <a:p>
            <a:r>
              <a:rPr sz="1600">
                <a:latin typeface="Bahnschrift Condensed"/>
              </a:rPr>
              <a:t>Вооружение:</a:t>
            </a:r>
          </a:p>
          <a:p>
            <a:pPr lvl="1"/>
            <a:r>
              <a:rPr sz="1600">
                <a:latin typeface="Bahnschrift Condensed"/>
              </a:rPr>
              <a:t>68-мм пушка | 2 + 4.5 сек. | 45 метров</a:t>
            </a:r>
          </a:p>
          <a:p>
            <a:r>
              <a:rPr sz="1600">
                <a:latin typeface="Bahnschrift Condensed"/>
              </a:rPr>
              <a:t>Экипаж:</a:t>
            </a:r>
          </a:p>
          <a:p>
            <a:pPr lvl="1"/>
            <a:r>
              <a:rPr sz="1600">
                <a:latin typeface="Bahnschrift Condensed"/>
              </a:rPr>
              <a:t>Мехвод</a:t>
            </a:r>
          </a:p>
          <a:p>
            <a:pPr lvl="1"/>
            <a:r>
              <a:rPr sz="1600">
                <a:latin typeface="Bahnschrift Condensed"/>
              </a:rPr>
              <a:t>Наводчик</a:t>
            </a:r>
          </a:p>
          <a:p>
            <a:pPr lvl="1"/>
            <a:r>
              <a:rPr sz="1600">
                <a:latin typeface="Bahnschrift Condensed"/>
              </a:rPr>
              <a:t>Пассажир/Командир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95CFA6-EF4C-2A24-418F-6F7A19BF6BC5}"/>
              </a:ext>
            </a:extLst>
          </p:cNvPr>
          <p:cNvSpPr txBox="1"/>
          <p:nvPr/>
        </p:nvSpPr>
        <p:spPr>
          <a:xfrm>
            <a:off x="3500576" y="1170155"/>
            <a:ext cx="214284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500">
                <a:latin typeface="Bahnschrift Condensed" panose="020B0502040204020203" pitchFamily="34" charset="0"/>
              </a:rPr>
              <a:t>Пелекус/ЛТД</a:t>
            </a:r>
          </a:p>
        </p:txBody>
      </p:sp>
      <p:pic>
        <p:nvPicPr>
          <p:cNvPr id="1026" name="Picture 2" descr="The H-10 “Pelekys” from the front">
            <a:extLst>
              <a:ext uri="{FF2B5EF4-FFF2-40B4-BE49-F238E27FC236}">
                <a16:creationId xmlns:a16="http://schemas.microsoft.com/office/drawing/2014/main" id="{7B80A298-6801-7175-F3AE-D81006C3D5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959" y="607290"/>
            <a:ext cx="3067200" cy="2387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he H-10 “Pelekys” from the rear">
            <a:extLst>
              <a:ext uri="{FF2B5EF4-FFF2-40B4-BE49-F238E27FC236}">
                <a16:creationId xmlns:a16="http://schemas.microsoft.com/office/drawing/2014/main" id="{9A5C2F1B-E055-D525-BAA6-A213E5F4D2B3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7997" y="608106"/>
            <a:ext cx="3067200" cy="238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21162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8A39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07290"/>
          </a:xfrm>
        </p:spPr>
        <p:txBody>
          <a:bodyPr>
            <a:normAutofit/>
          </a:bodyPr>
          <a:lstStyle/>
          <a:p>
            <a:r>
              <a:rPr lang="en-US" sz="3200">
                <a:latin typeface="Bahnschrift Condensed" panose="020B0502040204020203" pitchFamily="34" charset="0"/>
              </a:rPr>
              <a:t>HC-2 “Scorpion”</a:t>
            </a:r>
            <a:endParaRPr sz="3200">
              <a:latin typeface="Bahnschrift Condensed" panose="020B05020402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6778D4-C159-F89E-C149-93D074E89FFC}"/>
              </a:ext>
            </a:extLst>
          </p:cNvPr>
          <p:cNvSpPr txBox="1"/>
          <p:nvPr/>
        </p:nvSpPr>
        <p:spPr>
          <a:xfrm>
            <a:off x="293398" y="3138584"/>
            <a:ext cx="4018100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sz="1600">
                <a:latin typeface="Bahnschrift Condensed"/>
              </a:rPr>
              <a:t>ХП - 3300 ед</a:t>
            </a:r>
          </a:p>
          <a:p>
            <a:r>
              <a:rPr sz="1600">
                <a:latin typeface="Bahnschrift Condensed"/>
              </a:rPr>
              <a:t>Броня - 9800 ед</a:t>
            </a:r>
          </a:p>
          <a:p>
            <a:r>
              <a:rPr sz="1600">
                <a:latin typeface="Bahnschrift Condensed"/>
              </a:rPr>
              <a:t>Подбит при - &lt;30% ХП</a:t>
            </a:r>
          </a:p>
          <a:p>
            <a:r>
              <a:rPr sz="1600">
                <a:latin typeface="Bahnschrift Condensed"/>
              </a:rPr>
              <a:t>П.П/У: | 20мм - 11-16/15-22 | фласки - 8/11 | липкие бомбы - 6/9 | рпг - 6/8 | 40мм - 5/7 | нкг - 5/6 | 68мм - 4/6 | мины - 3/4 | 75мм - 2/3 | 94.5мм - 2/2 |</a:t>
            </a:r>
          </a:p>
          <a:p>
            <a:r>
              <a:rPr sz="1600">
                <a:latin typeface="Bahnschrift Condensed"/>
              </a:rPr>
              <a:t>Базовый шанс пробития - 30%</a:t>
            </a:r>
          </a:p>
          <a:p>
            <a:r>
              <a:rPr sz="1600">
                <a:latin typeface="Bahnschrift Condensed"/>
              </a:rPr>
              <a:t>Максимальная степень износа танковой брони - 75%</a:t>
            </a:r>
          </a:p>
          <a:p>
            <a:r>
              <a:rPr sz="1600">
                <a:latin typeface="Bahnschrift Condensed"/>
              </a:rPr>
              <a:t>Шанс подбития подсистем:</a:t>
            </a:r>
          </a:p>
          <a:p>
            <a:pPr lvl="1"/>
            <a:r>
              <a:rPr sz="1600">
                <a:latin typeface="Bahnschrift Condensed"/>
              </a:rPr>
              <a:t>Гусеницы - 30%</a:t>
            </a:r>
          </a:p>
          <a:p>
            <a:pPr lvl="1"/>
            <a:r>
              <a:rPr sz="1600">
                <a:latin typeface="Bahnschrift Condensed"/>
              </a:rPr>
              <a:t>Топливный бак - 20%</a:t>
            </a:r>
          </a:p>
          <a:p>
            <a:pPr lvl="1"/>
            <a:r>
              <a:rPr sz="1600">
                <a:latin typeface="Bahnschrift Condensed"/>
              </a:rPr>
              <a:t>Орудие - 20%</a:t>
            </a:r>
          </a:p>
          <a:p>
            <a:pPr lvl="1"/>
            <a:r>
              <a:rPr sz="1600">
                <a:latin typeface="Bahnschrift Condensed"/>
              </a:rPr>
              <a:t>Вторичное оружие - 20%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FA6D14-3E7B-8FEB-9C98-020D1F0A7704}"/>
              </a:ext>
            </a:extLst>
          </p:cNvPr>
          <p:cNvSpPr txBox="1"/>
          <p:nvPr/>
        </p:nvSpPr>
        <p:spPr>
          <a:xfrm>
            <a:off x="4311498" y="3138584"/>
            <a:ext cx="483250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sz="1600">
                <a:latin typeface="Bahnschrift Condensed"/>
              </a:rPr>
              <a:t>Стоимость полной починки - 160 бматов</a:t>
            </a:r>
          </a:p>
          <a:p>
            <a:r>
              <a:rPr sz="1600">
                <a:latin typeface="Bahnschrift Condensed"/>
              </a:rPr>
              <a:t>Скорость: по дороге - 5.52 м/с, по внедорожью - 3.86 м/с</a:t>
            </a:r>
          </a:p>
          <a:p>
            <a:r>
              <a:rPr sz="1600">
                <a:latin typeface="Bahnschrift Condensed"/>
              </a:rPr>
              <a:t>Объём бака: 200 л</a:t>
            </a:r>
          </a:p>
          <a:p>
            <a:r>
              <a:rPr sz="1600">
                <a:latin typeface="Bahnschrift Condensed"/>
              </a:rPr>
              <a:t>Потребление: 9 л/мин</a:t>
            </a:r>
          </a:p>
          <a:p>
            <a:r>
              <a:rPr sz="1600">
                <a:latin typeface="Bahnschrift Condensed"/>
              </a:rPr>
              <a:t>Время хода: 22:13</a:t>
            </a:r>
          </a:p>
          <a:p>
            <a:r>
              <a:rPr sz="1600">
                <a:latin typeface="Bahnschrift Condensed"/>
              </a:rPr>
              <a:t>Вооружение:</a:t>
            </a:r>
          </a:p>
          <a:p>
            <a:pPr lvl="1"/>
            <a:r>
              <a:rPr sz="1600">
                <a:latin typeface="Bahnschrift Condensed"/>
              </a:rPr>
              <a:t>Два 12,7-мм пулемета | 5 сек. | 35 метров</a:t>
            </a:r>
          </a:p>
          <a:p>
            <a:r>
              <a:rPr sz="1600">
                <a:latin typeface="Bahnschrift Condensed"/>
              </a:rPr>
              <a:t>Экипаж:</a:t>
            </a:r>
          </a:p>
          <a:p>
            <a:pPr lvl="1"/>
            <a:r>
              <a:rPr sz="1600">
                <a:latin typeface="Bahnschrift Condensed"/>
              </a:rPr>
              <a:t>Мехвод</a:t>
            </a:r>
          </a:p>
          <a:p>
            <a:pPr lvl="1"/>
            <a:r>
              <a:rPr sz="1600">
                <a:latin typeface="Bahnschrift Condensed"/>
              </a:rPr>
              <a:t>Наводчик (Правый)</a:t>
            </a:r>
          </a:p>
          <a:p>
            <a:pPr lvl="1"/>
            <a:r>
              <a:rPr sz="1600">
                <a:latin typeface="Bahnschrift Condensed"/>
              </a:rPr>
              <a:t>Командик/наводчик (левый)</a:t>
            </a:r>
          </a:p>
          <a:p>
            <a:pPr lvl="1"/>
            <a:r>
              <a:rPr sz="1600">
                <a:latin typeface="Bahnschrift Condensed"/>
              </a:rPr>
              <a:t>Пассажиры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95CFA6-EF4C-2A24-418F-6F7A19BF6BC5}"/>
              </a:ext>
            </a:extLst>
          </p:cNvPr>
          <p:cNvSpPr txBox="1"/>
          <p:nvPr/>
        </p:nvSpPr>
        <p:spPr>
          <a:xfrm>
            <a:off x="3769680" y="1170156"/>
            <a:ext cx="160463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500">
                <a:latin typeface="Bahnschrift Condensed" panose="020B0502040204020203" pitchFamily="34" charset="0"/>
              </a:rPr>
              <a:t>Скорпион</a:t>
            </a:r>
          </a:p>
        </p:txBody>
      </p:sp>
      <p:pic>
        <p:nvPicPr>
          <p:cNvPr id="2050" name="Picture 2" descr="The HC-2 &quot;Scorpion&quot; from the front">
            <a:extLst>
              <a:ext uri="{FF2B5EF4-FFF2-40B4-BE49-F238E27FC236}">
                <a16:creationId xmlns:a16="http://schemas.microsoft.com/office/drawing/2014/main" id="{639F1773-32E7-89E0-4E0D-D737EC355614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398" y="607289"/>
            <a:ext cx="3067200" cy="238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The HC-2 &quot;Scorpion&quot; from the rear">
            <a:extLst>
              <a:ext uri="{FF2B5EF4-FFF2-40B4-BE49-F238E27FC236}">
                <a16:creationId xmlns:a16="http://schemas.microsoft.com/office/drawing/2014/main" id="{BAFF931A-BC4B-C889-71FE-3001C2D9C991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3401" y="607289"/>
            <a:ext cx="3067200" cy="238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78369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8A39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07290"/>
          </a:xfrm>
        </p:spPr>
        <p:txBody>
          <a:bodyPr>
            <a:normAutofit/>
          </a:bodyPr>
          <a:lstStyle/>
          <a:p>
            <a:r>
              <a:rPr lang="en-US" sz="3200">
                <a:latin typeface="Bahnschrift Condensed" panose="020B0502040204020203" pitchFamily="34" charset="0"/>
              </a:rPr>
              <a:t>HC-7 “Ballista”</a:t>
            </a:r>
            <a:endParaRPr sz="3200">
              <a:latin typeface="Bahnschrift Condensed" panose="020B05020402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6778D4-C159-F89E-C149-93D074E89FFC}"/>
              </a:ext>
            </a:extLst>
          </p:cNvPr>
          <p:cNvSpPr txBox="1"/>
          <p:nvPr/>
        </p:nvSpPr>
        <p:spPr>
          <a:xfrm>
            <a:off x="293398" y="3138584"/>
            <a:ext cx="4018100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sz="1600">
                <a:latin typeface="Bahnschrift Condensed"/>
              </a:rPr>
              <a:t>ХП - 3300 ед</a:t>
            </a:r>
          </a:p>
          <a:p>
            <a:r>
              <a:rPr sz="1600">
                <a:latin typeface="Bahnschrift Condensed"/>
              </a:rPr>
              <a:t>Броня - 11500 ед</a:t>
            </a:r>
          </a:p>
          <a:p>
            <a:r>
              <a:rPr sz="1600">
                <a:latin typeface="Bahnschrift Condensed"/>
              </a:rPr>
              <a:t>Подбит при - &lt;30% ХП</a:t>
            </a:r>
          </a:p>
          <a:p>
            <a:r>
              <a:rPr sz="1600">
                <a:latin typeface="Bahnschrift Condensed"/>
              </a:rPr>
              <a:t>П.П/У: | 20мм - 11-16/15-22 | фласки - 8/11 | липкие бомбы - 6/9 | рпг - 6/8 | 40мм - 5/7 | нкг - 5/6 | 68мм - 4/6 | мины - 3/4 | 75мм - 2/3 | 94.5мм - 2/2 |</a:t>
            </a:r>
          </a:p>
          <a:p>
            <a:r>
              <a:rPr sz="1600">
                <a:latin typeface="Bahnschrift Condensed"/>
              </a:rPr>
              <a:t>Базовый шанс пробития - 30%</a:t>
            </a:r>
          </a:p>
          <a:p>
            <a:r>
              <a:rPr sz="1600">
                <a:latin typeface="Bahnschrift Condensed"/>
              </a:rPr>
              <a:t>Максимальная степень износа танковой брони - 75%</a:t>
            </a:r>
          </a:p>
          <a:p>
            <a:r>
              <a:rPr sz="1600">
                <a:latin typeface="Bahnschrift Condensed"/>
              </a:rPr>
              <a:t>Шанс подбития подсистем:</a:t>
            </a:r>
          </a:p>
          <a:p>
            <a:pPr lvl="1"/>
            <a:r>
              <a:rPr sz="1600">
                <a:latin typeface="Bahnschrift Condensed"/>
              </a:rPr>
              <a:t>Гусеницы - 30%</a:t>
            </a:r>
          </a:p>
          <a:p>
            <a:pPr lvl="1"/>
            <a:r>
              <a:rPr sz="1600">
                <a:latin typeface="Bahnschrift Condensed"/>
              </a:rPr>
              <a:t>Топливный бак - 20%</a:t>
            </a:r>
          </a:p>
          <a:p>
            <a:pPr lvl="1"/>
            <a:r>
              <a:rPr sz="1600">
                <a:latin typeface="Bahnschrift Condensed"/>
              </a:rPr>
              <a:t>Орудие - 20%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FA6D14-3E7B-8FEB-9C98-020D1F0A7704}"/>
              </a:ext>
            </a:extLst>
          </p:cNvPr>
          <p:cNvSpPr txBox="1"/>
          <p:nvPr/>
        </p:nvSpPr>
        <p:spPr>
          <a:xfrm>
            <a:off x="4311498" y="3138584"/>
            <a:ext cx="483250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sz="1600">
                <a:latin typeface="Bahnschrift Condensed"/>
              </a:rPr>
              <a:t>Стоимость полной починки - 160 бматов</a:t>
            </a:r>
          </a:p>
          <a:p>
            <a:r>
              <a:rPr sz="1600">
                <a:latin typeface="Bahnschrift Condensed"/>
              </a:rPr>
              <a:t>Скорость: по дороге - 5.82 м/с, по внедорожью - 4.07 м/с</a:t>
            </a:r>
          </a:p>
          <a:p>
            <a:r>
              <a:rPr sz="1600">
                <a:latin typeface="Bahnschrift Condensed"/>
              </a:rPr>
              <a:t>Объём бака: 200 л</a:t>
            </a:r>
          </a:p>
          <a:p>
            <a:r>
              <a:rPr sz="1600">
                <a:latin typeface="Bahnschrift Condensed"/>
              </a:rPr>
              <a:t>Потребление: 9 л/мин</a:t>
            </a:r>
          </a:p>
          <a:p>
            <a:r>
              <a:rPr sz="1600">
                <a:latin typeface="Bahnschrift Condensed"/>
              </a:rPr>
              <a:t>Время хода: 22:13</a:t>
            </a:r>
          </a:p>
          <a:p>
            <a:r>
              <a:rPr sz="1600">
                <a:latin typeface="Bahnschrift Condensed"/>
              </a:rPr>
              <a:t>Вооружение:</a:t>
            </a:r>
          </a:p>
          <a:p>
            <a:pPr lvl="1"/>
            <a:r>
              <a:rPr sz="1600">
                <a:latin typeface="Bahnschrift Condensed"/>
              </a:rPr>
              <a:t>250-мм миномет | 2 + 5.5 сек. | 6-25 метров</a:t>
            </a:r>
          </a:p>
          <a:p>
            <a:r>
              <a:rPr sz="1600">
                <a:latin typeface="Bahnschrift Condensed"/>
              </a:rPr>
              <a:t>Экипаж:</a:t>
            </a:r>
          </a:p>
          <a:p>
            <a:pPr lvl="1"/>
            <a:r>
              <a:rPr sz="1600">
                <a:latin typeface="Bahnschrift Condensed"/>
              </a:rPr>
              <a:t>Мехвод</a:t>
            </a:r>
          </a:p>
          <a:p>
            <a:pPr lvl="1"/>
            <a:r>
              <a:rPr sz="1600">
                <a:latin typeface="Bahnschrift Condensed"/>
              </a:rPr>
              <a:t>Наводчик</a:t>
            </a:r>
          </a:p>
          <a:p>
            <a:pPr lvl="1"/>
            <a:r>
              <a:rPr sz="1600">
                <a:latin typeface="Bahnschrift Condensed"/>
              </a:rPr>
              <a:t>Командир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95CFA6-EF4C-2A24-418F-6F7A19BF6BC5}"/>
              </a:ext>
            </a:extLst>
          </p:cNvPr>
          <p:cNvSpPr txBox="1"/>
          <p:nvPr/>
        </p:nvSpPr>
        <p:spPr>
          <a:xfrm>
            <a:off x="3819617" y="1170156"/>
            <a:ext cx="1504765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500">
                <a:latin typeface="Bahnschrift Condensed" panose="020B0502040204020203" pitchFamily="34" charset="0"/>
              </a:rPr>
              <a:t>Балиста</a:t>
            </a:r>
          </a:p>
        </p:txBody>
      </p:sp>
      <p:pic>
        <p:nvPicPr>
          <p:cNvPr id="3074" name="Picture 2" descr="The HC-7 &quot;Ballista&quot; from the front">
            <a:extLst>
              <a:ext uri="{FF2B5EF4-FFF2-40B4-BE49-F238E27FC236}">
                <a16:creationId xmlns:a16="http://schemas.microsoft.com/office/drawing/2014/main" id="{C166B103-7FD1-5196-270C-9F7E86638BD4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398" y="607289"/>
            <a:ext cx="3067200" cy="238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The HC-7 &quot;Ballista&quot; from the rear">
            <a:extLst>
              <a:ext uri="{FF2B5EF4-FFF2-40B4-BE49-F238E27FC236}">
                <a16:creationId xmlns:a16="http://schemas.microsoft.com/office/drawing/2014/main" id="{490CAF9E-FA8D-99CB-42E7-5A7BC378A66D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3401" y="607698"/>
            <a:ext cx="3067200" cy="238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61233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8A39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07290"/>
          </a:xfrm>
        </p:spPr>
        <p:txBody>
          <a:bodyPr>
            <a:normAutofit/>
          </a:bodyPr>
          <a:lstStyle/>
          <a:p>
            <a:r>
              <a:rPr lang="en-US" sz="3200">
                <a:latin typeface="Bahnschrift Condensed" panose="020B0502040204020203" pitchFamily="34" charset="0"/>
              </a:rPr>
              <a:t>85K-b “Falchion”</a:t>
            </a:r>
            <a:endParaRPr sz="3200">
              <a:latin typeface="Bahnschrift Condensed" panose="020B05020402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6778D4-C159-F89E-C149-93D074E89FFC}"/>
              </a:ext>
            </a:extLst>
          </p:cNvPr>
          <p:cNvSpPr txBox="1"/>
          <p:nvPr/>
        </p:nvSpPr>
        <p:spPr>
          <a:xfrm>
            <a:off x="293398" y="3138584"/>
            <a:ext cx="4018100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sz="1600">
                <a:latin typeface="Bahnschrift Condensed"/>
              </a:rPr>
              <a:t>ХП - 3650 ед</a:t>
            </a:r>
          </a:p>
          <a:p>
            <a:r>
              <a:rPr sz="1600">
                <a:latin typeface="Bahnschrift Condensed"/>
              </a:rPr>
              <a:t>Броня - 12725 ед</a:t>
            </a:r>
          </a:p>
          <a:p>
            <a:r>
              <a:rPr sz="1600">
                <a:latin typeface="Bahnschrift Condensed"/>
              </a:rPr>
              <a:t>Подбит при - &lt;30% ХП</a:t>
            </a:r>
          </a:p>
          <a:p>
            <a:r>
              <a:rPr sz="1600">
                <a:latin typeface="Bahnschrift Condensed"/>
              </a:rPr>
              <a:t>П.П/У: | 20мм - 12-18/17-25 | фласки - 8/12 | липкие бомбы - 7/9 | рпг - 6/9 | 40мм - 6/8 | нкг - 5/7 | 68мм - 5/7 | мины - 4/5 | 75мм - 2/3 | 94.5мм - 2/3 |</a:t>
            </a:r>
          </a:p>
          <a:p>
            <a:r>
              <a:rPr sz="1600">
                <a:latin typeface="Bahnschrift Condensed"/>
              </a:rPr>
              <a:t>Базовый шанс пробития - 33%</a:t>
            </a:r>
          </a:p>
          <a:p>
            <a:r>
              <a:rPr sz="1600">
                <a:latin typeface="Bahnschrift Condensed"/>
              </a:rPr>
              <a:t>Максимальная степень износа танковой брони - 67%</a:t>
            </a:r>
          </a:p>
          <a:p>
            <a:r>
              <a:rPr sz="1600">
                <a:latin typeface="Bahnschrift Condensed"/>
              </a:rPr>
              <a:t>Шанс подбития подсистем:</a:t>
            </a:r>
          </a:p>
          <a:p>
            <a:pPr lvl="1"/>
            <a:r>
              <a:rPr sz="1600">
                <a:latin typeface="Bahnschrift Condensed"/>
              </a:rPr>
              <a:t>Гусеницы - 25%</a:t>
            </a:r>
          </a:p>
          <a:p>
            <a:pPr lvl="1"/>
            <a:r>
              <a:rPr sz="1600">
                <a:latin typeface="Bahnschrift Condensed"/>
              </a:rPr>
              <a:t>Топливный бак - 25%</a:t>
            </a:r>
          </a:p>
          <a:p>
            <a:pPr lvl="1"/>
            <a:r>
              <a:rPr sz="1600">
                <a:latin typeface="Bahnschrift Condensed"/>
              </a:rPr>
              <a:t>Орудие - 25%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FA6D14-3E7B-8FEB-9C98-020D1F0A7704}"/>
              </a:ext>
            </a:extLst>
          </p:cNvPr>
          <p:cNvSpPr txBox="1"/>
          <p:nvPr/>
        </p:nvSpPr>
        <p:spPr>
          <a:xfrm>
            <a:off x="4311498" y="3138584"/>
            <a:ext cx="483250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sz="1600">
                <a:latin typeface="Bahnschrift Condensed"/>
              </a:rPr>
              <a:t>Стоимость полной починки - 170 бматов</a:t>
            </a:r>
          </a:p>
          <a:p>
            <a:r>
              <a:rPr sz="1600">
                <a:latin typeface="Bahnschrift Condensed"/>
              </a:rPr>
              <a:t>Скорость: по дороге - 7.62 м/с, по внедорожью - 5.33 м/с</a:t>
            </a:r>
          </a:p>
          <a:p>
            <a:r>
              <a:rPr sz="1600">
                <a:latin typeface="Bahnschrift Condensed"/>
              </a:rPr>
              <a:t>Объём бака: 225 л</a:t>
            </a:r>
          </a:p>
          <a:p>
            <a:r>
              <a:rPr sz="1600">
                <a:latin typeface="Bahnschrift Condensed"/>
              </a:rPr>
              <a:t>Потребление: 9 л/мин</a:t>
            </a:r>
          </a:p>
          <a:p>
            <a:r>
              <a:rPr sz="1600">
                <a:latin typeface="Bahnschrift Condensed"/>
              </a:rPr>
              <a:t>Время хода: 25:00</a:t>
            </a:r>
          </a:p>
          <a:p>
            <a:r>
              <a:rPr sz="1600">
                <a:latin typeface="Bahnschrift Condensed"/>
              </a:rPr>
              <a:t>Вооружение:</a:t>
            </a:r>
          </a:p>
          <a:p>
            <a:pPr lvl="1"/>
            <a:r>
              <a:rPr sz="1600">
                <a:latin typeface="Bahnschrift Condensed"/>
              </a:rPr>
              <a:t>40-мм пушка | 2 + 5.5 сек. | 40 метров</a:t>
            </a:r>
          </a:p>
          <a:p>
            <a:r>
              <a:rPr sz="1600">
                <a:latin typeface="Bahnschrift Condensed"/>
              </a:rPr>
              <a:t>Экипаж:</a:t>
            </a:r>
          </a:p>
          <a:p>
            <a:pPr lvl="1"/>
            <a:r>
              <a:rPr sz="1600">
                <a:latin typeface="Bahnschrift Condensed"/>
              </a:rPr>
              <a:t>Мехвод</a:t>
            </a:r>
          </a:p>
          <a:p>
            <a:pPr lvl="1"/>
            <a:r>
              <a:rPr sz="1600">
                <a:latin typeface="Bahnschrift Condensed"/>
              </a:rPr>
              <a:t>Наводчик</a:t>
            </a:r>
          </a:p>
          <a:p>
            <a:pPr lvl="1"/>
            <a:r>
              <a:rPr sz="1600">
                <a:latin typeface="Bahnschrift Condensed"/>
              </a:rPr>
              <a:t>Командир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95CFA6-EF4C-2A24-418F-6F7A19BF6BC5}"/>
              </a:ext>
            </a:extLst>
          </p:cNvPr>
          <p:cNvSpPr txBox="1"/>
          <p:nvPr/>
        </p:nvSpPr>
        <p:spPr>
          <a:xfrm>
            <a:off x="3707536" y="1170156"/>
            <a:ext cx="172892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500">
                <a:latin typeface="Bahnschrift Condensed" panose="020B0502040204020203" pitchFamily="34" charset="0"/>
              </a:rPr>
              <a:t>Фальшион</a:t>
            </a:r>
          </a:p>
        </p:txBody>
      </p:sp>
      <p:pic>
        <p:nvPicPr>
          <p:cNvPr id="4098" name="Picture 2" descr="The 85K-b “Falchion” from the front">
            <a:extLst>
              <a:ext uri="{FF2B5EF4-FFF2-40B4-BE49-F238E27FC236}">
                <a16:creationId xmlns:a16="http://schemas.microsoft.com/office/drawing/2014/main" id="{06A028E8-56C2-E497-0E43-3B065738B475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398" y="607290"/>
            <a:ext cx="3067200" cy="238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The 85K-b “Falchion” from the rear">
            <a:extLst>
              <a:ext uri="{FF2B5EF4-FFF2-40B4-BE49-F238E27FC236}">
                <a16:creationId xmlns:a16="http://schemas.microsoft.com/office/drawing/2014/main" id="{B0BCC6C8-645F-F3A4-965E-621AB1BE48B5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3402" y="607290"/>
            <a:ext cx="3067200" cy="238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87403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8A39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07290"/>
          </a:xfrm>
        </p:spPr>
        <p:txBody>
          <a:bodyPr>
            <a:normAutofit/>
          </a:bodyPr>
          <a:lstStyle/>
          <a:p>
            <a:r>
              <a:rPr lang="en-US" sz="3200">
                <a:latin typeface="Bahnschrift Condensed" panose="020B0502040204020203" pitchFamily="34" charset="0"/>
              </a:rPr>
              <a:t>85K-a_“Spatha”</a:t>
            </a:r>
            <a:endParaRPr sz="3200">
              <a:latin typeface="Bahnschrift Condensed" panose="020B05020402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6778D4-C159-F89E-C149-93D074E89FFC}"/>
              </a:ext>
            </a:extLst>
          </p:cNvPr>
          <p:cNvSpPr txBox="1"/>
          <p:nvPr/>
        </p:nvSpPr>
        <p:spPr>
          <a:xfrm>
            <a:off x="293398" y="3138584"/>
            <a:ext cx="4018100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sz="1600">
                <a:latin typeface="Bahnschrift Condensed"/>
              </a:rPr>
              <a:t>ХП - 3650 ед</a:t>
            </a:r>
          </a:p>
          <a:p>
            <a:r>
              <a:rPr sz="1600">
                <a:latin typeface="Bahnschrift Condensed"/>
              </a:rPr>
              <a:t>Броня - 13550 ед</a:t>
            </a:r>
          </a:p>
          <a:p>
            <a:r>
              <a:rPr sz="1600">
                <a:latin typeface="Bahnschrift Condensed"/>
              </a:rPr>
              <a:t>Подбит при - &lt;30% ХП</a:t>
            </a:r>
          </a:p>
          <a:p>
            <a:r>
              <a:rPr sz="1600">
                <a:latin typeface="Bahnschrift Condensed"/>
              </a:rPr>
              <a:t>П.П/У: | 20мм - 12-18/17-25 | фласки - 8/12 | липкие бомбы - 7/9 | рпг - 6/9 | 40мм - 6/8 | нкг - 5/7 | 68мм - 5/7 | мины - 4/5 | 75мм - 2/3 | 94.5мм - 2/3 |</a:t>
            </a:r>
          </a:p>
          <a:p>
            <a:r>
              <a:rPr sz="1600">
                <a:latin typeface="Bahnschrift Condensed"/>
              </a:rPr>
              <a:t>Базовый шанс пробития - 33%</a:t>
            </a:r>
          </a:p>
          <a:p>
            <a:r>
              <a:rPr sz="1600">
                <a:latin typeface="Bahnschrift Condensed"/>
              </a:rPr>
              <a:t>Максимальная степень износа танковой брони - 67%</a:t>
            </a:r>
          </a:p>
          <a:p>
            <a:r>
              <a:rPr sz="1600">
                <a:latin typeface="Bahnschrift Condensed"/>
              </a:rPr>
              <a:t>Шанс подбития подсистем:</a:t>
            </a:r>
          </a:p>
          <a:p>
            <a:pPr lvl="1"/>
            <a:r>
              <a:rPr sz="1600">
                <a:latin typeface="Bahnschrift Condensed"/>
              </a:rPr>
              <a:t>Гусеницы - 25%</a:t>
            </a:r>
          </a:p>
          <a:p>
            <a:pPr lvl="1"/>
            <a:r>
              <a:rPr sz="1600">
                <a:latin typeface="Bahnschrift Condensed"/>
              </a:rPr>
              <a:t>Топливный бак - 25%</a:t>
            </a:r>
          </a:p>
          <a:p>
            <a:pPr lvl="1"/>
            <a:r>
              <a:rPr sz="1600">
                <a:latin typeface="Bahnschrift Condensed"/>
              </a:rPr>
              <a:t>Орудие - 20%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FA6D14-3E7B-8FEB-9C98-020D1F0A7704}"/>
              </a:ext>
            </a:extLst>
          </p:cNvPr>
          <p:cNvSpPr txBox="1"/>
          <p:nvPr/>
        </p:nvSpPr>
        <p:spPr>
          <a:xfrm>
            <a:off x="4311498" y="3138584"/>
            <a:ext cx="483250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sz="1600">
                <a:latin typeface="Bahnschrift Condensed"/>
              </a:rPr>
              <a:t>Стоимость полной починки - 165 бматов</a:t>
            </a:r>
          </a:p>
          <a:p>
            <a:r>
              <a:rPr sz="1600">
                <a:latin typeface="Bahnschrift Condensed"/>
              </a:rPr>
              <a:t>Скорость: по дороге - 7.62 м/с, по внедорожью - 5.33 м/с</a:t>
            </a:r>
          </a:p>
          <a:p>
            <a:r>
              <a:rPr sz="1600">
                <a:latin typeface="Bahnschrift Condensed"/>
              </a:rPr>
              <a:t>Объём бака: 225 л</a:t>
            </a:r>
          </a:p>
          <a:p>
            <a:r>
              <a:rPr sz="1600">
                <a:latin typeface="Bahnschrift Condensed"/>
              </a:rPr>
              <a:t>Потребление: 9 л/мин</a:t>
            </a:r>
          </a:p>
          <a:p>
            <a:r>
              <a:rPr sz="1600">
                <a:latin typeface="Bahnschrift Condensed"/>
              </a:rPr>
              <a:t>Время хода: 25:00</a:t>
            </a:r>
          </a:p>
          <a:p>
            <a:r>
              <a:rPr sz="1600">
                <a:latin typeface="Bahnschrift Condensed"/>
              </a:rPr>
              <a:t>Вооружение:</a:t>
            </a:r>
          </a:p>
          <a:p>
            <a:pPr lvl="1"/>
            <a:r>
              <a:rPr sz="1600">
                <a:latin typeface="Bahnschrift Condensed"/>
              </a:rPr>
              <a:t>40-мм пушка | 1.5 + 3 сек. | 40 метров</a:t>
            </a:r>
          </a:p>
          <a:p>
            <a:r>
              <a:rPr sz="1600">
                <a:latin typeface="Bahnschrift Condensed"/>
              </a:rPr>
              <a:t>Экипаж:</a:t>
            </a:r>
          </a:p>
          <a:p>
            <a:pPr lvl="1"/>
            <a:r>
              <a:rPr sz="1600">
                <a:latin typeface="Bahnschrift Condensed"/>
              </a:rPr>
              <a:t>Мехвод</a:t>
            </a:r>
          </a:p>
          <a:p>
            <a:pPr lvl="1"/>
            <a:r>
              <a:rPr sz="1600">
                <a:latin typeface="Bahnschrift Condensed"/>
              </a:rPr>
              <a:t>Наводчик</a:t>
            </a:r>
          </a:p>
          <a:p>
            <a:pPr lvl="1"/>
            <a:r>
              <a:rPr sz="1600">
                <a:latin typeface="Bahnschrift Condensed"/>
              </a:rPr>
              <a:t>Командир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95CFA6-EF4C-2A24-418F-6F7A19BF6BC5}"/>
              </a:ext>
            </a:extLst>
          </p:cNvPr>
          <p:cNvSpPr txBox="1"/>
          <p:nvPr/>
        </p:nvSpPr>
        <p:spPr>
          <a:xfrm>
            <a:off x="4027133" y="1170156"/>
            <a:ext cx="1089733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500">
                <a:latin typeface="Bahnschrift Condensed" panose="020B0502040204020203" pitchFamily="34" charset="0"/>
              </a:rPr>
              <a:t>Спата</a:t>
            </a:r>
          </a:p>
        </p:txBody>
      </p:sp>
      <p:pic>
        <p:nvPicPr>
          <p:cNvPr id="5122" name="Picture 2" descr="The 85K-a “Spatha” from the front">
            <a:extLst>
              <a:ext uri="{FF2B5EF4-FFF2-40B4-BE49-F238E27FC236}">
                <a16:creationId xmlns:a16="http://schemas.microsoft.com/office/drawing/2014/main" id="{1AC3982E-0321-CD15-6264-0F71F765F4A5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398" y="608106"/>
            <a:ext cx="3067200" cy="238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The 85K-a “Spatha” from the back">
            <a:extLst>
              <a:ext uri="{FF2B5EF4-FFF2-40B4-BE49-F238E27FC236}">
                <a16:creationId xmlns:a16="http://schemas.microsoft.com/office/drawing/2014/main" id="{C5274F69-22E3-CB69-8F7A-8B3F0874F393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3401" y="607290"/>
            <a:ext cx="3067200" cy="238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12452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8A39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07290"/>
          </a:xfrm>
        </p:spPr>
        <p:txBody>
          <a:bodyPr>
            <a:normAutofit/>
          </a:bodyPr>
          <a:lstStyle/>
          <a:p>
            <a:r>
              <a:rPr lang="en-US" sz="3200">
                <a:latin typeface="Bahnschrift Condensed" panose="020B0502040204020203" pitchFamily="34" charset="0"/>
              </a:rPr>
              <a:t>86K-a “Bardiche”</a:t>
            </a:r>
            <a:endParaRPr sz="3200">
              <a:latin typeface="Bahnschrift Condensed" panose="020B05020402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6778D4-C159-F89E-C149-93D074E89FFC}"/>
              </a:ext>
            </a:extLst>
          </p:cNvPr>
          <p:cNvSpPr txBox="1"/>
          <p:nvPr/>
        </p:nvSpPr>
        <p:spPr>
          <a:xfrm>
            <a:off x="293398" y="3138584"/>
            <a:ext cx="4018100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sz="1600">
                <a:latin typeface="Bahnschrift Condensed"/>
              </a:rPr>
              <a:t>ХП - 4000 ед</a:t>
            </a:r>
          </a:p>
          <a:p>
            <a:r>
              <a:rPr sz="1600">
                <a:latin typeface="Bahnschrift Condensed"/>
              </a:rPr>
              <a:t>Броня - 15650 ед</a:t>
            </a:r>
          </a:p>
          <a:p>
            <a:r>
              <a:rPr sz="1600">
                <a:latin typeface="Bahnschrift Condensed"/>
              </a:rPr>
              <a:t>Подбит при - &lt;30% ХП</a:t>
            </a:r>
          </a:p>
          <a:p>
            <a:r>
              <a:rPr sz="1600">
                <a:latin typeface="Bahnschrift Condensed"/>
              </a:rPr>
              <a:t>П.П/У: | 20мм - 13-19/18-27 | фласки - 9/13 | липкие бомбы - 7/10 | рпг - 7/9 | 40мм - 6/8 | нкг - 5/7 | 68мм - 5/7 | мины - 4/5 | 75мм - 2/3 | 94.5мм - 2/3 |</a:t>
            </a:r>
          </a:p>
          <a:p>
            <a:r>
              <a:rPr sz="1600">
                <a:latin typeface="Bahnschrift Condensed"/>
              </a:rPr>
              <a:t>Базовый шанс пробития - 23%</a:t>
            </a:r>
          </a:p>
          <a:p>
            <a:r>
              <a:rPr sz="1600">
                <a:latin typeface="Bahnschrift Condensed"/>
              </a:rPr>
              <a:t>Максимальная степень износа танковой брони - 67%</a:t>
            </a:r>
          </a:p>
          <a:p>
            <a:r>
              <a:rPr sz="1600">
                <a:latin typeface="Bahnschrift Condensed"/>
              </a:rPr>
              <a:t>Шанс подбития подсистем:</a:t>
            </a:r>
          </a:p>
          <a:p>
            <a:pPr lvl="1"/>
            <a:r>
              <a:rPr sz="1600">
                <a:latin typeface="Bahnschrift Condensed"/>
              </a:rPr>
              <a:t>Гусеницы - 25%</a:t>
            </a:r>
          </a:p>
          <a:p>
            <a:pPr lvl="1"/>
            <a:r>
              <a:rPr sz="1600">
                <a:latin typeface="Bahnschrift Condensed"/>
              </a:rPr>
              <a:t>Топливный бак - 25%</a:t>
            </a:r>
          </a:p>
          <a:p>
            <a:pPr lvl="1"/>
            <a:r>
              <a:rPr sz="1600">
                <a:latin typeface="Bahnschrift Condensed"/>
              </a:rPr>
              <a:t>Орудие - 15%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FA6D14-3E7B-8FEB-9C98-020D1F0A7704}"/>
              </a:ext>
            </a:extLst>
          </p:cNvPr>
          <p:cNvSpPr txBox="1"/>
          <p:nvPr/>
        </p:nvSpPr>
        <p:spPr>
          <a:xfrm>
            <a:off x="4311498" y="3138584"/>
            <a:ext cx="483250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sz="1600">
                <a:latin typeface="Bahnschrift Condensed"/>
              </a:rPr>
              <a:t>Стоимость полной починки - 170 бматов</a:t>
            </a:r>
          </a:p>
          <a:p>
            <a:r>
              <a:rPr sz="1600">
                <a:latin typeface="Bahnschrift Condensed"/>
              </a:rPr>
              <a:t>Скорость: по дороге - 6.53 м/с, по внедорожью - 4.57 м/с</a:t>
            </a:r>
          </a:p>
          <a:p>
            <a:r>
              <a:rPr sz="1600">
                <a:latin typeface="Bahnschrift Condensed"/>
              </a:rPr>
              <a:t>Объём бака: 275 л</a:t>
            </a:r>
          </a:p>
          <a:p>
            <a:r>
              <a:rPr sz="1600">
                <a:latin typeface="Bahnschrift Condensed"/>
              </a:rPr>
              <a:t>Потребление: 1 л/мин</a:t>
            </a:r>
          </a:p>
          <a:p>
            <a:r>
              <a:rPr sz="1600">
                <a:latin typeface="Bahnschrift Condensed"/>
              </a:rPr>
              <a:t>Время хода: 26:11</a:t>
            </a:r>
          </a:p>
          <a:p>
            <a:r>
              <a:rPr sz="1600">
                <a:latin typeface="Bahnschrift Condensed"/>
              </a:rPr>
              <a:t>Вооружение:</a:t>
            </a:r>
          </a:p>
          <a:p>
            <a:pPr lvl="1"/>
            <a:r>
              <a:rPr sz="1600">
                <a:latin typeface="Bahnschrift Condensed"/>
              </a:rPr>
              <a:t>Спаренный 12,7-мм пулемет | 5.5 сек. | 35 метров</a:t>
            </a:r>
          </a:p>
          <a:p>
            <a:pPr lvl="1"/>
            <a:r>
              <a:rPr sz="1600">
                <a:latin typeface="Bahnschrift Condensed"/>
              </a:rPr>
              <a:t>68-мм короткоствольная пушка | 2 + 3.5 сек. | 35 метров</a:t>
            </a:r>
          </a:p>
          <a:p>
            <a:r>
              <a:rPr sz="1600">
                <a:latin typeface="Bahnschrift Condensed"/>
              </a:rPr>
              <a:t>Экипаж:</a:t>
            </a:r>
          </a:p>
          <a:p>
            <a:pPr lvl="1"/>
            <a:r>
              <a:rPr sz="1600">
                <a:latin typeface="Bahnschrift Condensed"/>
              </a:rPr>
              <a:t>Мехвод</a:t>
            </a:r>
          </a:p>
          <a:p>
            <a:pPr lvl="1"/>
            <a:r>
              <a:rPr sz="1600">
                <a:latin typeface="Bahnschrift Condensed"/>
              </a:rPr>
              <a:t>Наводчик</a:t>
            </a:r>
          </a:p>
          <a:p>
            <a:pPr lvl="1"/>
            <a:r>
              <a:rPr sz="1600">
                <a:latin typeface="Bahnschrift Condensed"/>
              </a:rPr>
              <a:t>Командир/Наводчик пулемета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95CFA6-EF4C-2A24-418F-6F7A19BF6BC5}"/>
              </a:ext>
            </a:extLst>
          </p:cNvPr>
          <p:cNvSpPr txBox="1"/>
          <p:nvPr/>
        </p:nvSpPr>
        <p:spPr>
          <a:xfrm>
            <a:off x="3880651" y="1170155"/>
            <a:ext cx="138269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500">
                <a:latin typeface="Bahnschrift Condensed" panose="020B0502040204020203" pitchFamily="34" charset="0"/>
              </a:rPr>
              <a:t>Бердыш</a:t>
            </a:r>
          </a:p>
        </p:txBody>
      </p:sp>
      <p:pic>
        <p:nvPicPr>
          <p:cNvPr id="6146" name="Picture 2" descr="The 86K-a &quot;Bardiche&quot; from the front">
            <a:extLst>
              <a:ext uri="{FF2B5EF4-FFF2-40B4-BE49-F238E27FC236}">
                <a16:creationId xmlns:a16="http://schemas.microsoft.com/office/drawing/2014/main" id="{B1AFECF2-94D7-16C9-8981-EA11737FC2F5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398" y="608106"/>
            <a:ext cx="3067200" cy="238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The 86K-a &quot;Bardiche&quot; from the rear">
            <a:extLst>
              <a:ext uri="{FF2B5EF4-FFF2-40B4-BE49-F238E27FC236}">
                <a16:creationId xmlns:a16="http://schemas.microsoft.com/office/drawing/2014/main" id="{72E5B7E8-62D5-1848-100E-10A95251927F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3402" y="607290"/>
            <a:ext cx="3067200" cy="238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12345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610</TotalTime>
  <Words>4197</Words>
  <Application>Microsoft Office PowerPoint</Application>
  <PresentationFormat>Экран (4:3)</PresentationFormat>
  <Paragraphs>628</Paragraphs>
  <Slides>26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26</vt:i4>
      </vt:variant>
    </vt:vector>
  </HeadingPairs>
  <TitlesOfParts>
    <vt:vector size="30" baseType="lpstr">
      <vt:lpstr>Arial</vt:lpstr>
      <vt:lpstr>Bahnschrift Condensed</vt:lpstr>
      <vt:lpstr>Calibri</vt:lpstr>
      <vt:lpstr>Office Theme</vt:lpstr>
      <vt:lpstr>T12 “Actaeon” Tankette</vt:lpstr>
      <vt:lpstr>H-5 “Hatchet”</vt:lpstr>
      <vt:lpstr>H-8 “Kranesca”</vt:lpstr>
      <vt:lpstr>H-10 “Pelekys”</vt:lpstr>
      <vt:lpstr>HC-2 “Scorpion”</vt:lpstr>
      <vt:lpstr>HC-7 “Ballista”</vt:lpstr>
      <vt:lpstr>85K-b “Falchion”</vt:lpstr>
      <vt:lpstr>85K-a_“Spatha”</vt:lpstr>
      <vt:lpstr>86K-a “Bardiche”</vt:lpstr>
      <vt:lpstr>85V-g “Talos”</vt:lpstr>
      <vt:lpstr>Lance-36</vt:lpstr>
      <vt:lpstr>Lance-25 “Hasta”</vt:lpstr>
      <vt:lpstr>O-75b “Ares”</vt:lpstr>
      <vt:lpstr>Gallagher Outlaw Mk. II</vt:lpstr>
      <vt:lpstr>Silverhand - Mk. IV</vt:lpstr>
      <vt:lpstr>King Spire Mk. I</vt:lpstr>
      <vt:lpstr>King Gallant Mk. II</vt:lpstr>
      <vt:lpstr>Devitt Mk. III</vt:lpstr>
      <vt:lpstr>Devitt Ironhide Mk. IV</vt:lpstr>
      <vt:lpstr>Gallagher Highwayman Mk. III</vt:lpstr>
      <vt:lpstr>Silverhand Chieftain - Mk. VI</vt:lpstr>
      <vt:lpstr>Silverhand Lordscar - Mk. X</vt:lpstr>
      <vt:lpstr>Noble Widow MK. XIV</vt:lpstr>
      <vt:lpstr>Flood Mk. I</vt:lpstr>
      <vt:lpstr>Flood Juggernaut Mk. VII</vt:lpstr>
      <vt:lpstr>Cullen Predator Mk. III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Андрей Деречин</cp:lastModifiedBy>
  <cp:revision>30</cp:revision>
  <dcterms:created xsi:type="dcterms:W3CDTF">2013-01-27T09:14:16Z</dcterms:created>
  <dcterms:modified xsi:type="dcterms:W3CDTF">2024-09-09T14:08:02Z</dcterms:modified>
  <cp:category/>
</cp:coreProperties>
</file>